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8" r:id="rId5"/>
    <p:sldId id="259" r:id="rId6"/>
    <p:sldId id="263" r:id="rId7"/>
    <p:sldId id="278" r:id="rId8"/>
    <p:sldId id="279" r:id="rId9"/>
    <p:sldId id="280" r:id="rId10"/>
    <p:sldId id="281" r:id="rId11"/>
    <p:sldId id="264" r:id="rId12"/>
    <p:sldId id="265" r:id="rId13"/>
    <p:sldId id="266" r:id="rId14"/>
    <p:sldId id="267" r:id="rId15"/>
    <p:sldId id="282" r:id="rId16"/>
    <p:sldId id="268" r:id="rId17"/>
    <p:sldId id="283" r:id="rId18"/>
    <p:sldId id="297" r:id="rId19"/>
    <p:sldId id="285" r:id="rId20"/>
    <p:sldId id="284" r:id="rId21"/>
    <p:sldId id="286" r:id="rId22"/>
    <p:sldId id="287" r:id="rId23"/>
    <p:sldId id="288" r:id="rId24"/>
    <p:sldId id="289" r:id="rId25"/>
    <p:sldId id="290" r:id="rId26"/>
    <p:sldId id="299" r:id="rId27"/>
    <p:sldId id="300" r:id="rId28"/>
    <p:sldId id="291" r:id="rId29"/>
    <p:sldId id="322" r:id="rId30"/>
    <p:sldId id="292" r:id="rId31"/>
    <p:sldId id="301" r:id="rId32"/>
    <p:sldId id="302" r:id="rId33"/>
    <p:sldId id="303" r:id="rId34"/>
    <p:sldId id="304" r:id="rId35"/>
    <p:sldId id="309" r:id="rId36"/>
    <p:sldId id="305" r:id="rId37"/>
    <p:sldId id="357" r:id="rId38"/>
    <p:sldId id="306" r:id="rId39"/>
    <p:sldId id="307" r:id="rId40"/>
    <p:sldId id="308" r:id="rId41"/>
    <p:sldId id="310" r:id="rId42"/>
    <p:sldId id="311" r:id="rId43"/>
    <p:sldId id="312" r:id="rId44"/>
    <p:sldId id="323" r:id="rId45"/>
    <p:sldId id="324" r:id="rId46"/>
    <p:sldId id="352" r:id="rId47"/>
    <p:sldId id="353" r:id="rId48"/>
    <p:sldId id="346" r:id="rId49"/>
    <p:sldId id="350" r:id="rId50"/>
    <p:sldId id="354" r:id="rId51"/>
    <p:sldId id="355" r:id="rId52"/>
    <p:sldId id="358" r:id="rId53"/>
    <p:sldId id="359" r:id="rId54"/>
    <p:sldId id="364" r:id="rId55"/>
    <p:sldId id="365" r:id="rId56"/>
    <p:sldId id="368" r:id="rId57"/>
    <p:sldId id="363" r:id="rId58"/>
    <p:sldId id="369" r:id="rId59"/>
    <p:sldId id="361" r:id="rId60"/>
    <p:sldId id="362" r:id="rId61"/>
    <p:sldId id="360" r:id="rId62"/>
    <p:sldId id="351" r:id="rId63"/>
    <p:sldId id="349" r:id="rId64"/>
    <p:sldId id="348" r:id="rId65"/>
    <p:sldId id="347" r:id="rId66"/>
    <p:sldId id="345" r:id="rId67"/>
    <p:sldId id="342" r:id="rId68"/>
    <p:sldId id="313" r:id="rId69"/>
    <p:sldId id="314" r:id="rId70"/>
    <p:sldId id="370" r:id="rId71"/>
    <p:sldId id="371" r:id="rId72"/>
    <p:sldId id="380" r:id="rId73"/>
    <p:sldId id="381" r:id="rId74"/>
    <p:sldId id="382" r:id="rId75"/>
    <p:sldId id="383" r:id="rId76"/>
    <p:sldId id="384" r:id="rId77"/>
    <p:sldId id="385" r:id="rId78"/>
    <p:sldId id="386" r:id="rId79"/>
    <p:sldId id="387" r:id="rId80"/>
    <p:sldId id="388" r:id="rId81"/>
    <p:sldId id="372" r:id="rId82"/>
    <p:sldId id="373" r:id="rId83"/>
    <p:sldId id="374" r:id="rId84"/>
    <p:sldId id="315" r:id="rId85"/>
    <p:sldId id="316" r:id="rId86"/>
    <p:sldId id="317" r:id="rId87"/>
    <p:sldId id="375" r:id="rId88"/>
    <p:sldId id="376" r:id="rId89"/>
    <p:sldId id="378" r:id="rId90"/>
    <p:sldId id="377" r:id="rId91"/>
    <p:sldId id="379" r:id="rId92"/>
    <p:sldId id="318" r:id="rId93"/>
    <p:sldId id="319" r:id="rId94"/>
    <p:sldId id="320" r:id="rId95"/>
    <p:sldId id="293" r:id="rId96"/>
    <p:sldId id="294" r:id="rId97"/>
    <p:sldId id="296" r:id="rId98"/>
    <p:sldId id="295" r:id="rId9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8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13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91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003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25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0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305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030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76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509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66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121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E6460-C476-43CB-B838-1398F1E1258F}" type="datetimeFigureOut">
              <a:rPr lang="ru-RU" smtClean="0"/>
              <a:pPr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0FEB-7808-4FFC-B48F-FF3244F83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720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://afdanalyse.ru/news/operacionnyj_analiz_kak_podkhod_k_cenoobrazovaniju/2010-04-30-62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ЦЕНООБРАЗОВАНИЕ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8305" y="3602038"/>
            <a:ext cx="11699912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Курс ведет профессор Петров Александр Арсеньевич</a:t>
            </a:r>
          </a:p>
          <a:p>
            <a:pPr algn="l"/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palar-1@bk.ru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1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523" y="407624"/>
            <a:ext cx="11012277" cy="62245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Производственный/затратный подход  к формированию цены</a:t>
            </a:r>
          </a:p>
          <a:p>
            <a:pPr lvl="0"/>
            <a:r>
              <a:rPr lang="ru-RU" dirty="0" smtClean="0"/>
              <a:t>Классическая </a:t>
            </a:r>
            <a:r>
              <a:rPr lang="ru-RU" dirty="0"/>
              <a:t>теория </a:t>
            </a:r>
          </a:p>
          <a:p>
            <a:pPr lvl="0"/>
            <a:r>
              <a:rPr lang="ru-RU" dirty="0"/>
              <a:t>Уильям </a:t>
            </a:r>
            <a:r>
              <a:rPr lang="ru-RU" dirty="0" err="1"/>
              <a:t>Петти</a:t>
            </a:r>
            <a:r>
              <a:rPr lang="ru-RU" dirty="0"/>
              <a:t>, Адам Смит, Давид </a:t>
            </a:r>
            <a:r>
              <a:rPr lang="ru-RU" dirty="0" err="1"/>
              <a:t>Рикардо</a:t>
            </a:r>
            <a:r>
              <a:rPr lang="ru-RU" dirty="0"/>
              <a:t>, </a:t>
            </a:r>
            <a:r>
              <a:rPr lang="ru-RU" dirty="0" err="1"/>
              <a:t>К.Маркс</a:t>
            </a:r>
            <a:endParaRPr lang="ru-RU" dirty="0"/>
          </a:p>
          <a:p>
            <a:pPr lvl="0"/>
            <a:r>
              <a:rPr lang="ru-RU" dirty="0"/>
              <a:t>Трудовая теория стоимости</a:t>
            </a:r>
          </a:p>
          <a:p>
            <a:pPr lvl="0"/>
            <a:r>
              <a:rPr lang="ru-RU" dirty="0"/>
              <a:t>цена товара выражает его стоимость</a:t>
            </a:r>
          </a:p>
          <a:p>
            <a:pPr lvl="0"/>
            <a:r>
              <a:rPr lang="ru-RU" dirty="0"/>
              <a:t>производство определяет цену по расходам на производство продукции</a:t>
            </a:r>
          </a:p>
          <a:p>
            <a:pPr lvl="0"/>
            <a:r>
              <a:rPr lang="ru-RU" dirty="0"/>
              <a:t>предложение определяет цену</a:t>
            </a:r>
          </a:p>
          <a:p>
            <a:pPr lvl="0"/>
            <a:r>
              <a:rPr lang="ru-RU" dirty="0"/>
              <a:t>товар – труд, потребительная стоимость, для рынка</a:t>
            </a:r>
          </a:p>
          <a:p>
            <a:pPr lvl="0"/>
            <a:r>
              <a:rPr lang="ru-RU" dirty="0"/>
              <a:t>товар имеет стоимость и цену</a:t>
            </a:r>
          </a:p>
          <a:p>
            <a:pPr lvl="0"/>
            <a:r>
              <a:rPr lang="ru-RU" dirty="0"/>
              <a:t>Стоимость - это воплощенные в товаре общественно полезные затраты труда </a:t>
            </a:r>
          </a:p>
          <a:p>
            <a:pPr lvl="0"/>
            <a:r>
              <a:rPr lang="ru-RU" dirty="0"/>
              <a:t>Цена товара - денежное выражение его стоимости </a:t>
            </a:r>
          </a:p>
          <a:p>
            <a:endParaRPr lang="ru-RU" dirty="0"/>
          </a:p>
          <a:p>
            <a:r>
              <a:rPr lang="ru-RU" dirty="0" smtClean="0"/>
              <a:t>определяющим </a:t>
            </a:r>
            <a:r>
              <a:rPr lang="ru-RU" dirty="0"/>
              <a:t>фактором ценообразования являются производственные затраты, </a:t>
            </a:r>
            <a:r>
              <a:rPr lang="ru-RU" dirty="0" smtClean="0"/>
              <a:t>связанные </a:t>
            </a:r>
            <a:r>
              <a:rPr lang="ru-RU" dirty="0"/>
              <a:t>с созданием, выпуском товара.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1694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978" y="404449"/>
            <a:ext cx="10417366" cy="6007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Рыночный подход опирается на неоклассическую теорию</a:t>
            </a:r>
          </a:p>
          <a:p>
            <a:pPr lvl="0"/>
            <a:r>
              <a:rPr lang="ru-RU" dirty="0" smtClean="0"/>
              <a:t> цена </a:t>
            </a:r>
            <a:r>
              <a:rPr lang="ru-RU" dirty="0"/>
              <a:t>устанавливается в сфере </a:t>
            </a:r>
            <a:r>
              <a:rPr lang="ru-RU" dirty="0" smtClean="0"/>
              <a:t>обращения, в </a:t>
            </a:r>
            <a:r>
              <a:rPr lang="ru-RU" dirty="0"/>
              <a:t>торговле под воздействием спроса </a:t>
            </a:r>
          </a:p>
          <a:p>
            <a:pPr lvl="0"/>
            <a:r>
              <a:rPr lang="ru-RU" dirty="0"/>
              <a:t>спрос определяет цену </a:t>
            </a:r>
          </a:p>
          <a:p>
            <a:pPr lvl="0"/>
            <a:r>
              <a:rPr lang="ru-RU" dirty="0"/>
              <a:t>цена товара – это сумма денег, которую покупатель готов заплатить за товар определенной полезности</a:t>
            </a:r>
          </a:p>
          <a:p>
            <a:pPr lvl="0"/>
            <a:r>
              <a:rPr lang="ru-RU" dirty="0"/>
              <a:t>полезность данного товара-блага для потребителя определяет цену товара </a:t>
            </a:r>
          </a:p>
          <a:p>
            <a:pPr lvl="0"/>
            <a:r>
              <a:rPr lang="ru-RU" dirty="0"/>
              <a:t>товар – полезность и для рынка</a:t>
            </a:r>
          </a:p>
          <a:p>
            <a:pPr lvl="0"/>
            <a:r>
              <a:rPr lang="ru-RU" dirty="0"/>
              <a:t>цена не зависит от стоимости, от расходов  </a:t>
            </a:r>
          </a:p>
          <a:p>
            <a:r>
              <a:rPr lang="ru-RU" dirty="0" smtClean="0"/>
              <a:t>в </a:t>
            </a:r>
            <a:r>
              <a:rPr lang="ru-RU" dirty="0"/>
              <a:t>основе установления цены лежат конъюнктура рынка, спрос и предложение </a:t>
            </a:r>
            <a:r>
              <a:rPr lang="ru-RU" dirty="0" smtClean="0"/>
              <a:t>товара</a:t>
            </a:r>
            <a:endParaRPr lang="ru-RU" dirty="0"/>
          </a:p>
          <a:p>
            <a:pPr lvl="0"/>
            <a:r>
              <a:rPr lang="ru-RU" dirty="0" smtClean="0"/>
              <a:t>английский </a:t>
            </a:r>
            <a:r>
              <a:rPr lang="ru-RU" dirty="0"/>
              <a:t>экономист А. </a:t>
            </a:r>
            <a:r>
              <a:rPr lang="ru-RU" dirty="0" smtClean="0"/>
              <a:t>Маршалл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2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063" y="341523"/>
            <a:ext cx="10659737" cy="5835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Рыночная, неоклассическая </a:t>
            </a:r>
            <a:r>
              <a:rPr lang="ru-RU" sz="3200" dirty="0"/>
              <a:t>или нетрудовая теория цены </a:t>
            </a:r>
            <a:r>
              <a:rPr lang="ru-RU" sz="3200" dirty="0" smtClean="0"/>
              <a:t>считает</a:t>
            </a:r>
          </a:p>
          <a:p>
            <a:r>
              <a:rPr lang="ru-RU" sz="3200" dirty="0" smtClean="0"/>
              <a:t>потребитель </a:t>
            </a:r>
            <a:r>
              <a:rPr lang="ru-RU" sz="3200" dirty="0"/>
              <a:t>рассматривает цену товара как сумму денег, которую он способен уплатить продавцу в конкретных рыночных </a:t>
            </a:r>
            <a:r>
              <a:rPr lang="ru-RU" sz="3200" dirty="0" smtClean="0"/>
              <a:t>условиях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r>
              <a:rPr lang="ru-RU" sz="3200" dirty="0" smtClean="0"/>
              <a:t>при </a:t>
            </a:r>
            <a:r>
              <a:rPr lang="ru-RU" sz="3200" dirty="0"/>
              <a:t>таком понимании цена отражает положение товара на рынке, его полезность, нужду и потребность в этом товаре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r>
              <a:rPr lang="ru-RU" sz="3200" dirty="0"/>
              <a:t>Чем выше полезные качества товара, тем большую цену готов заплатить покупатель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3327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181" y="341523"/>
            <a:ext cx="10582619" cy="5835440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3200" dirty="0"/>
              <a:t>две системы ценообразования: </a:t>
            </a:r>
          </a:p>
          <a:p>
            <a:pPr lvl="0"/>
            <a:r>
              <a:rPr lang="ru-RU" sz="3200" dirty="0"/>
              <a:t>централизованное, которое предлагает формирование цен государственными органами на основе издержек производства и обращения и</a:t>
            </a:r>
          </a:p>
          <a:p>
            <a:pPr lvl="0"/>
            <a:r>
              <a:rPr lang="ru-RU" sz="3200" dirty="0"/>
              <a:t>рыночное, основанное на базе взаимодействия спроса и предложения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711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894" y="352540"/>
            <a:ext cx="10769906" cy="58244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dirty="0"/>
              <a:t>принципиальное отличие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рыночной </a:t>
            </a:r>
            <a:r>
              <a:rPr lang="ru-RU" sz="3200" dirty="0"/>
              <a:t>цены от </a:t>
            </a:r>
            <a:r>
              <a:rPr lang="ru-RU" sz="3200" dirty="0" smtClean="0"/>
              <a:t>планово-государственной</a:t>
            </a:r>
            <a:endParaRPr lang="ru-RU" sz="3200" dirty="0"/>
          </a:p>
          <a:p>
            <a:pPr lvl="0"/>
            <a:endParaRPr lang="ru-RU" sz="3200" dirty="0" smtClean="0"/>
          </a:p>
          <a:p>
            <a:pPr lvl="0"/>
            <a:r>
              <a:rPr lang="ru-RU" sz="3200" dirty="0" smtClean="0"/>
              <a:t>первоначальные </a:t>
            </a:r>
            <a:r>
              <a:rPr lang="ru-RU" sz="3200" dirty="0"/>
              <a:t>цены на товары устанавливаются их собственниками - субъектами хозяйствования, а не централизованно государством </a:t>
            </a:r>
          </a:p>
          <a:p>
            <a:pPr lvl="0"/>
            <a:endParaRPr lang="ru-RU" sz="3200" dirty="0" smtClean="0"/>
          </a:p>
          <a:p>
            <a:pPr lvl="0"/>
            <a:r>
              <a:rPr lang="ru-RU" sz="3200" dirty="0" smtClean="0"/>
              <a:t>исключение </a:t>
            </a:r>
            <a:r>
              <a:rPr lang="ru-RU" sz="3200" dirty="0"/>
              <a:t>составляют цены на </a:t>
            </a:r>
            <a:endParaRPr lang="ru-RU" sz="3200" dirty="0" smtClean="0"/>
          </a:p>
          <a:p>
            <a:pPr marL="514350" lvl="0" indent="-514350">
              <a:buAutoNum type="arabicParenR"/>
            </a:pPr>
            <a:r>
              <a:rPr lang="ru-RU" sz="3200" dirty="0" smtClean="0"/>
              <a:t>продукцию </a:t>
            </a:r>
            <a:r>
              <a:rPr lang="ru-RU" sz="3200" dirty="0"/>
              <a:t>монополий, которые устанавливаются государством </a:t>
            </a:r>
            <a:r>
              <a:rPr lang="ru-RU" sz="3200" dirty="0" smtClean="0"/>
              <a:t>и </a:t>
            </a:r>
          </a:p>
          <a:p>
            <a:pPr marL="514350" lvl="0" indent="-514350">
              <a:buAutoNum type="arabicParenR"/>
            </a:pPr>
            <a:r>
              <a:rPr lang="ru-RU" sz="3200" dirty="0" smtClean="0"/>
              <a:t>социально-значимые </a:t>
            </a:r>
            <a:r>
              <a:rPr lang="ru-RU" sz="3200" dirty="0"/>
              <a:t>продукты для поддержки и защиты малообеспеченных граждан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5603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978" y="393431"/>
            <a:ext cx="11144480" cy="597431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Коренное отличие рыночного ценообразования от централизованного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формирование </a:t>
            </a:r>
            <a:r>
              <a:rPr lang="ru-RU" dirty="0"/>
              <a:t>цены происходит не в сфере производства, а в сфере реализации продукции, т.е. на рынке, под воздействием спроса и предложения</a:t>
            </a:r>
          </a:p>
          <a:p>
            <a:endParaRPr lang="ru-RU" dirty="0" smtClean="0"/>
          </a:p>
          <a:p>
            <a:r>
              <a:rPr lang="ru-RU" dirty="0" smtClean="0"/>
              <a:t>Отсюда = </a:t>
            </a:r>
            <a:r>
              <a:rPr lang="ru-RU" dirty="0"/>
              <a:t>цена - это денежное выражение стоимости товара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Цена товара и его полезность проходят проверку рынком и окончательно формируются на рынке, который и является основным регулятором цен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9022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Что правильно?</a:t>
            </a:r>
          </a:p>
          <a:p>
            <a:pPr marL="0" indent="0">
              <a:buNone/>
            </a:pPr>
            <a:r>
              <a:rPr lang="ru-RU" sz="3200" dirty="0" smtClean="0"/>
              <a:t>Цена</a:t>
            </a:r>
            <a:endParaRPr lang="ru-RU" sz="3200" dirty="0"/>
          </a:p>
          <a:p>
            <a:pPr marL="514350" indent="-514350">
              <a:buAutoNum type="arabicParenR"/>
            </a:pPr>
            <a:r>
              <a:rPr lang="ru-RU" sz="3200" dirty="0" smtClean="0"/>
              <a:t>определяется </a:t>
            </a:r>
            <a:r>
              <a:rPr lang="ru-RU" sz="3200" dirty="0"/>
              <a:t>издержками производителя и искусством </a:t>
            </a:r>
            <a:r>
              <a:rPr lang="ru-RU" sz="3200" dirty="0" smtClean="0"/>
              <a:t>менеджмента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представляет </a:t>
            </a:r>
            <a:r>
              <a:rPr lang="ru-RU" sz="3200" dirty="0"/>
              <a:t>количество денег, уплачиваемых за данный </a:t>
            </a:r>
            <a:r>
              <a:rPr lang="ru-RU" sz="3200" dirty="0" smtClean="0"/>
              <a:t>товар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должна </a:t>
            </a:r>
            <a:r>
              <a:rPr lang="ru-RU" sz="3200" dirty="0"/>
              <a:t>отражать интересы как производителей, так и потребителей товаров, потому что производителю важно возместить затраты с определенной прибыльностью, а потребителю - получить экономическую выгоду от эксплуатации данного товара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3196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Цена 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обеспечивает движение всех финансово-хозяйственных процессов</a:t>
            </a:r>
          </a:p>
          <a:p>
            <a:pPr lvl="0"/>
            <a:r>
              <a:rPr lang="ru-RU" dirty="0"/>
              <a:t>стимулирует и мотивирует производство и потребление </a:t>
            </a:r>
          </a:p>
          <a:p>
            <a:pPr lvl="0"/>
            <a:r>
              <a:rPr lang="ru-RU" dirty="0"/>
              <a:t>способствует повышению качества продукции </a:t>
            </a:r>
          </a:p>
          <a:p>
            <a:pPr lvl="0"/>
            <a:r>
              <a:rPr lang="ru-RU" dirty="0"/>
              <a:t>способствует модификации товара</a:t>
            </a:r>
          </a:p>
          <a:p>
            <a:pPr lvl="0"/>
            <a:r>
              <a:rPr lang="ru-RU" dirty="0"/>
              <a:t>способствует развитию научно-технического процесса</a:t>
            </a:r>
          </a:p>
          <a:p>
            <a:pPr lvl="0"/>
            <a:r>
              <a:rPr lang="ru-RU" dirty="0"/>
              <a:t>требует совершенствование структуры производства и потребления</a:t>
            </a:r>
          </a:p>
          <a:p>
            <a:pPr lvl="0"/>
            <a:r>
              <a:rPr lang="ru-RU" dirty="0"/>
              <a:t>влияет на рост конкурентоспособности продукции</a:t>
            </a:r>
          </a:p>
          <a:p>
            <a:pPr lvl="0"/>
            <a:r>
              <a:rPr lang="ru-RU" dirty="0"/>
              <a:t>распределяет и перераспределяет ВВП между различными социальными слоями населения и бизнеса через фонды, акцизы, повышенных цен на престижные товары</a:t>
            </a:r>
          </a:p>
          <a:p>
            <a:r>
              <a:rPr lang="ru-RU" dirty="0" smtClean="0"/>
              <a:t>определяет рентабельность фирмы, её финансовую </a:t>
            </a:r>
            <a:r>
              <a:rPr lang="ru-RU" dirty="0"/>
              <a:t>стабильность и </a:t>
            </a:r>
          </a:p>
          <a:p>
            <a:pPr marL="0" lvl="0" indent="0">
              <a:buNone/>
            </a:pPr>
            <a:r>
              <a:rPr lang="ru-RU" dirty="0" smtClean="0"/>
              <a:t>  жизнеспособность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574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ФУНКЦИИ ЦЕНЫ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70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Функции цены </a:t>
            </a:r>
            <a:endParaRPr lang="ru-RU" b="1" dirty="0" smtClean="0"/>
          </a:p>
          <a:p>
            <a:pPr marL="0" indent="0" algn="ctr">
              <a:buNone/>
            </a:pPr>
            <a:r>
              <a:rPr lang="ru-RU" dirty="0"/>
              <a:t> наиболее общие свойства,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которые </a:t>
            </a:r>
            <a:r>
              <a:rPr lang="ru-RU" dirty="0"/>
              <a:t>объективно присущи цене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725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877" y="396607"/>
            <a:ext cx="10780923" cy="57803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800" b="1" dirty="0"/>
              <a:t>Тема 1.  Экономическая сущность </a:t>
            </a:r>
            <a:r>
              <a:rPr lang="ru-RU" sz="3800" b="1" dirty="0" smtClean="0"/>
              <a:t>цены</a:t>
            </a:r>
            <a:endParaRPr lang="en-US" sz="3800" b="1" dirty="0" smtClean="0"/>
          </a:p>
          <a:p>
            <a:pPr marL="0" indent="0">
              <a:buNone/>
            </a:pPr>
            <a:r>
              <a:rPr lang="ru-RU" sz="3800" dirty="0" smtClean="0"/>
              <a:t>1. Что такое цена: два подхода – две теории </a:t>
            </a:r>
          </a:p>
          <a:p>
            <a:pPr marL="0" indent="0">
              <a:buNone/>
            </a:pPr>
            <a:r>
              <a:rPr lang="ru-RU" sz="3800" dirty="0" smtClean="0"/>
              <a:t>2. Функции цены</a:t>
            </a:r>
          </a:p>
          <a:p>
            <a:pPr marL="0" indent="0">
              <a:buNone/>
            </a:pPr>
            <a:r>
              <a:rPr lang="ru-RU" sz="3800" dirty="0"/>
              <a:t>3. Факторы, влияющие на эффективность цены  и ценообразования</a:t>
            </a:r>
          </a:p>
          <a:p>
            <a:pPr marL="0" indent="0">
              <a:buNone/>
            </a:pPr>
            <a:r>
              <a:rPr lang="ru-RU" sz="3800" dirty="0" smtClean="0"/>
              <a:t>4. </a:t>
            </a:r>
            <a:r>
              <a:rPr lang="ru-RU" sz="3800" dirty="0" err="1" smtClean="0"/>
              <a:t>Ценообразующие</a:t>
            </a:r>
            <a:r>
              <a:rPr lang="ru-RU" sz="3800" dirty="0" smtClean="0"/>
              <a:t> факторы</a:t>
            </a:r>
          </a:p>
          <a:p>
            <a:pPr marL="0" indent="0">
              <a:buNone/>
            </a:pPr>
            <a:r>
              <a:rPr lang="ru-RU" sz="3800" dirty="0" smtClean="0"/>
              <a:t>5. Факторы</a:t>
            </a:r>
            <a:r>
              <a:rPr lang="ru-RU" sz="3800" dirty="0"/>
              <a:t>, влияющие на процесс ценообразования</a:t>
            </a:r>
          </a:p>
          <a:p>
            <a:pPr marL="0" indent="0">
              <a:buNone/>
            </a:pPr>
            <a:r>
              <a:rPr lang="ru-RU" sz="3800" dirty="0" smtClean="0"/>
              <a:t>6. Факторы</a:t>
            </a:r>
            <a:r>
              <a:rPr lang="ru-RU" sz="3800" dirty="0"/>
              <a:t>, определяющие важность </a:t>
            </a:r>
            <a:r>
              <a:rPr lang="ru-RU" sz="3800" dirty="0" smtClean="0"/>
              <a:t>цены</a:t>
            </a:r>
          </a:p>
          <a:p>
            <a:pPr marL="0" indent="0">
              <a:buNone/>
            </a:pPr>
            <a:r>
              <a:rPr lang="ru-RU" sz="3800" dirty="0" smtClean="0"/>
              <a:t>7. Причины </a:t>
            </a:r>
            <a:r>
              <a:rPr lang="ru-RU" sz="3800" dirty="0"/>
              <a:t>колебания </a:t>
            </a:r>
            <a:r>
              <a:rPr lang="ru-RU" sz="3800" dirty="0" smtClean="0"/>
              <a:t>цены</a:t>
            </a:r>
          </a:p>
          <a:p>
            <a:pPr marL="0" indent="0">
              <a:buNone/>
            </a:pPr>
            <a:r>
              <a:rPr lang="ru-RU" sz="3800" dirty="0" smtClean="0"/>
              <a:t>8. Ценообразование</a:t>
            </a:r>
            <a:endParaRPr lang="ru-RU" sz="3800" dirty="0"/>
          </a:p>
          <a:p>
            <a:pPr marL="0" indent="0">
              <a:buNone/>
            </a:pPr>
            <a:r>
              <a:rPr lang="ru-RU" sz="3800" b="1" dirty="0" smtClean="0"/>
              <a:t>Вопрос </a:t>
            </a:r>
            <a:r>
              <a:rPr lang="ru-RU" sz="3800" b="1" dirty="0"/>
              <a:t>для интерактивного обсуждения</a:t>
            </a:r>
            <a:r>
              <a:rPr lang="ru-RU" sz="3800" dirty="0"/>
              <a:t>: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1. Где предприниматель может исказить отчетность по цене? </a:t>
            </a:r>
          </a:p>
          <a:p>
            <a:pPr marL="0" indent="0">
              <a:buNone/>
            </a:pPr>
            <a:r>
              <a:rPr lang="ru-RU" sz="3800" smtClean="0"/>
              <a:t>2. Какая </a:t>
            </a:r>
            <a:r>
              <a:rPr lang="ru-RU" sz="3800" dirty="0"/>
              <a:t>связь между внутренними и внешними факторами ценообразования?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477929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117504"/>
            <a:ext cx="11166514" cy="662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/>
              <a:t>Функции цены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балансирующая функция цены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распределительная функция цены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 err="1"/>
              <a:t>критериальная</a:t>
            </a:r>
            <a:r>
              <a:rPr lang="ru-RU" dirty="0"/>
              <a:t> функция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индикатор для рынка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стоимостной измеритель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ограничивающий эффект цены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учетная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стимулирующая</a:t>
            </a:r>
          </a:p>
          <a:p>
            <a:endParaRPr lang="ru-RU" dirty="0"/>
          </a:p>
          <a:p>
            <a:r>
              <a:rPr lang="ru-RU" dirty="0"/>
              <a:t>Цена – это барометр, индикатор, ориентир, компас, маяк для бизнеса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0877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балансирующая функция цены</a:t>
            </a:r>
          </a:p>
          <a:p>
            <a:pPr lvl="0"/>
            <a:r>
              <a:rPr lang="ru-RU" dirty="0"/>
              <a:t>с помощью цен достигается баланс между производством и потреблением, предложением и спросом</a:t>
            </a:r>
          </a:p>
          <a:p>
            <a:pPr lvl="0"/>
            <a:r>
              <a:rPr lang="ru-RU" dirty="0"/>
              <a:t>должна заинтересовывать производителя в повышении качества и расширении ассортимента товаров с учетом спроса</a:t>
            </a:r>
          </a:p>
        </p:txBody>
      </p:sp>
    </p:spTree>
    <p:extLst>
      <p:ext uri="{BB962C8B-B14F-4D97-AF65-F5344CB8AC3E}">
        <p14:creationId xmlns:p14="http://schemas.microsoft.com/office/powerpoint/2010/main" xmlns="" val="929517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распределительная функция цены</a:t>
            </a:r>
          </a:p>
          <a:p>
            <a:pPr lvl="0"/>
            <a:r>
              <a:rPr lang="ru-RU" dirty="0"/>
              <a:t>предполагает возможность распределения и перераспределения произведенной стоимости между отдельными отраслями и секторами экономики, между различными регионами, отдельными </a:t>
            </a:r>
            <a:r>
              <a:rPr lang="ru-RU" dirty="0" smtClean="0"/>
              <a:t>социальными </a:t>
            </a:r>
            <a:r>
              <a:rPr lang="ru-RU" dirty="0"/>
              <a:t>группами населения и т.д. </a:t>
            </a:r>
            <a:endParaRPr lang="ru-RU" dirty="0" smtClean="0"/>
          </a:p>
          <a:p>
            <a:pPr lvl="0"/>
            <a:r>
              <a:rPr lang="ru-RU" dirty="0" smtClean="0"/>
              <a:t>Именно </a:t>
            </a:r>
            <a:r>
              <a:rPr lang="ru-RU" dirty="0"/>
              <a:t>через эту функцию цены государство в значительной мере решает социальные проблемы общества.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872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критериальная</a:t>
            </a:r>
            <a:r>
              <a:rPr lang="ru-RU" dirty="0"/>
              <a:t> функция цены</a:t>
            </a:r>
          </a:p>
          <a:p>
            <a:pPr lvl="0"/>
            <a:r>
              <a:rPr lang="ru-RU" dirty="0"/>
              <a:t>является </a:t>
            </a:r>
            <a:r>
              <a:rPr lang="ru-RU" dirty="0" err="1"/>
              <a:t>соизмерителем</a:t>
            </a:r>
            <a:r>
              <a:rPr lang="ru-RU" dirty="0"/>
              <a:t> затрат и результатов труда</a:t>
            </a:r>
          </a:p>
          <a:p>
            <a:pPr lvl="0"/>
            <a:r>
              <a:rPr lang="ru-RU" dirty="0"/>
              <a:t>соотношение между результатом и затратами характеризует эффективность затрат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3113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учетная функция</a:t>
            </a:r>
          </a:p>
          <a:p>
            <a:r>
              <a:rPr lang="ru-RU" dirty="0"/>
              <a:t>позволяет сопоставлять различные товары, не сравнимые по потребительским характеристикам</a:t>
            </a:r>
          </a:p>
          <a:p>
            <a:r>
              <a:rPr lang="ru-RU" dirty="0"/>
              <a:t>в ценностном выражении можно </a:t>
            </a:r>
            <a:r>
              <a:rPr lang="ru-RU" dirty="0" smtClean="0"/>
              <a:t>определить макроэкономические, </a:t>
            </a:r>
            <a:r>
              <a:rPr lang="ru-RU" dirty="0"/>
              <a:t>отраслевые показатели и показатели конкретного предприятия.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smtClean="0"/>
              <a:t>Стимулирующая</a:t>
            </a:r>
            <a:r>
              <a:rPr lang="ru-RU" b="1" dirty="0"/>
              <a:t> функция </a:t>
            </a:r>
          </a:p>
          <a:p>
            <a:pPr lvl="0"/>
            <a:r>
              <a:rPr lang="ru-RU" dirty="0"/>
              <a:t>поощрительное и сдерживающее воздействии цен на разные сферы воспроизводства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858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Цена является важнейшим стоимостным измерителем макро- и микроэкономики</a:t>
            </a:r>
          </a:p>
          <a:p>
            <a:pPr lvl="0"/>
            <a:r>
              <a:rPr lang="ru-RU" sz="3200" dirty="0"/>
              <a:t>с позиций макроэкономики на цену воздействуют отраслевые пропорции, системы распределения национального дохода, налогообложения и кредитования, порядок формирования затрат и т.д. </a:t>
            </a:r>
          </a:p>
          <a:p>
            <a:pPr lvl="0"/>
            <a:r>
              <a:rPr lang="ru-RU" sz="3200" dirty="0"/>
              <a:t>с микроэкономических позиций цена рассматривается как механизм, функционирующий на уровне конкретного предприятия, фирмы, с помощью которого можно обеспечить прибыль.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1485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Цена – это параметр</a:t>
            </a:r>
          </a:p>
          <a:p>
            <a:pPr lvl="0"/>
            <a:r>
              <a:rPr lang="ru-RU" sz="3200" dirty="0"/>
              <a:t>определяющий благополучие предприятия, размеры его доходов и расходов</a:t>
            </a:r>
          </a:p>
          <a:p>
            <a:pPr lvl="0"/>
            <a:r>
              <a:rPr lang="ru-RU" sz="3200" dirty="0"/>
              <a:t>характеризующий психологию человека, его отношение к материальным и духовным багам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3143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Этот параметр цены задается рыночной ситуацией и сложившейся в обществе духовностью</a:t>
            </a:r>
          </a:p>
          <a:p>
            <a:pPr lvl="0"/>
            <a:r>
              <a:rPr lang="ru-RU" dirty="0"/>
              <a:t>поэтому предприятие обязано осуществлять продуманную политику ценообразования </a:t>
            </a:r>
          </a:p>
          <a:p>
            <a:pPr lvl="0"/>
            <a:r>
              <a:rPr lang="ru-RU" dirty="0"/>
              <a:t>с учетом конъюнктуры конкретных товарных рынков сейчас, завтра и в более отдаленной перспективе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6512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ограничивающий эффект цены </a:t>
            </a:r>
          </a:p>
          <a:p>
            <a:pPr marL="0" lvl="0" indent="0" algn="ctr">
              <a:buNone/>
            </a:pPr>
            <a:r>
              <a:rPr lang="ru-RU" dirty="0"/>
              <a:t>чем </a:t>
            </a:r>
            <a:r>
              <a:rPr lang="ru-RU" dirty="0" err="1"/>
              <a:t>эксклюзивнее</a:t>
            </a:r>
            <a:r>
              <a:rPr lang="ru-RU" dirty="0"/>
              <a:t> предмет, </a:t>
            </a: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тем </a:t>
            </a:r>
            <a:r>
              <a:rPr lang="ru-RU" dirty="0"/>
              <a:t>выше его цена и </a:t>
            </a: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меньше </a:t>
            </a:r>
            <a:r>
              <a:rPr lang="ru-RU" dirty="0"/>
              <a:t>людей захотят его приобрести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0576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3. Факторы, влияющие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на эффективность цены  и ценообразования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16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 algn="ctr">
              <a:buAutoNum type="arabicPeriod"/>
            </a:pPr>
            <a:r>
              <a:rPr lang="ru-RU" sz="5400" b="1" dirty="0" smtClean="0">
                <a:solidFill>
                  <a:srgbClr val="FF0000"/>
                </a:solidFill>
              </a:rPr>
              <a:t>Что такое цена?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Два подхода – две теории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807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что </a:t>
            </a:r>
            <a:r>
              <a:rPr lang="ru-RU" dirty="0"/>
              <a:t>влияет на эффективность использования цены и ценообразования?</a:t>
            </a:r>
          </a:p>
          <a:p>
            <a:pPr lvl="0"/>
            <a:r>
              <a:rPr lang="ru-RU" dirty="0"/>
              <a:t>качество мониторинга рынка</a:t>
            </a:r>
          </a:p>
          <a:p>
            <a:pPr lvl="0"/>
            <a:r>
              <a:rPr lang="ru-RU" dirty="0"/>
              <a:t>качество анализа, его объективность</a:t>
            </a:r>
          </a:p>
          <a:p>
            <a:pPr lvl="0"/>
            <a:r>
              <a:rPr lang="ru-RU" dirty="0"/>
              <a:t>качество компетенций </a:t>
            </a:r>
            <a:r>
              <a:rPr lang="ru-RU" dirty="0" smtClean="0"/>
              <a:t>специалистов</a:t>
            </a:r>
          </a:p>
          <a:p>
            <a:pPr lvl="0"/>
            <a:r>
              <a:rPr lang="ru-RU" dirty="0" smtClean="0"/>
              <a:t>принятая ценовая политика</a:t>
            </a:r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082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ценовая политика - совокупность мероприятий, применяемых предприятием по адаптации к рынку посредством изменения цены 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3200" dirty="0" smtClean="0"/>
              <a:t>ценовая </a:t>
            </a:r>
            <a:r>
              <a:rPr lang="ru-RU" sz="3200" dirty="0"/>
              <a:t>политика в системе маркетинга предусматривает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определение уровня цен с учетом затрат и ожиданий потребителя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формирование стратегической линии ценового поведения на рынке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14907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Затраты </a:t>
            </a:r>
          </a:p>
          <a:p>
            <a:pPr lvl="0"/>
            <a:r>
              <a:rPr lang="ru-RU" sz="3200" dirty="0"/>
              <a:t>объективный процесс формирования затрат происходит на базе рыночных цен и </a:t>
            </a:r>
          </a:p>
          <a:p>
            <a:pPr lvl="0"/>
            <a:r>
              <a:rPr lang="ru-RU" sz="3200" dirty="0"/>
              <a:t>требует возмещения всех расходов, связанных с осуществлением процессов производства и реализации товаров за счет доходов, полученных от их продажи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9676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                 </a:t>
            </a:r>
          </a:p>
          <a:p>
            <a:pPr marL="0" indent="0" algn="ctr">
              <a:buNone/>
            </a:pPr>
            <a:endParaRPr lang="ru-RU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4. </a:t>
            </a:r>
            <a:r>
              <a:rPr lang="ru-RU" sz="4400" b="1" dirty="0" err="1" smtClean="0">
                <a:solidFill>
                  <a:srgbClr val="FF0000"/>
                </a:solidFill>
              </a:rPr>
              <a:t>ЦЕНООБРАЗУЮЩИЕ</a:t>
            </a:r>
            <a:r>
              <a:rPr lang="ru-RU" sz="4400" b="1" dirty="0" smtClean="0">
                <a:solidFill>
                  <a:srgbClr val="FF0000"/>
                </a:solidFill>
              </a:rPr>
              <a:t> ФАКТОРЫ </a:t>
            </a:r>
            <a:endParaRPr lang="ru-RU" sz="4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1819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err="1"/>
              <a:t>ценообразующие</a:t>
            </a:r>
            <a:r>
              <a:rPr lang="ru-RU" sz="3200" b="1" dirty="0"/>
              <a:t> факторы</a:t>
            </a:r>
            <a:r>
              <a:rPr lang="ru-RU" sz="3200" dirty="0"/>
              <a:t> - это такие обстоятельства или условия, которые являются непосредственной причиной изменения уровня и структуры цен </a:t>
            </a:r>
          </a:p>
          <a:p>
            <a:endParaRPr lang="ru-RU" sz="3200" dirty="0"/>
          </a:p>
          <a:p>
            <a:pPr marL="0" indent="0">
              <a:buNone/>
            </a:pPr>
            <a:r>
              <a:rPr lang="ru-RU" sz="3200" dirty="0"/>
              <a:t>цена – это результат взаимодействия комплекса </a:t>
            </a:r>
            <a:r>
              <a:rPr lang="ru-RU" sz="3200" dirty="0" err="1"/>
              <a:t>ценообразующих</a:t>
            </a:r>
            <a:r>
              <a:rPr lang="ru-RU" sz="3200" dirty="0"/>
              <a:t> факторов: </a:t>
            </a:r>
          </a:p>
          <a:p>
            <a:pPr marL="1255713" lvl="0"/>
            <a:r>
              <a:rPr lang="ru-RU" sz="3200" dirty="0"/>
              <a:t>фактор спроса, </a:t>
            </a:r>
          </a:p>
          <a:p>
            <a:pPr marL="1255713" lvl="0"/>
            <a:r>
              <a:rPr lang="ru-RU" sz="3200" dirty="0"/>
              <a:t>фактор предложения</a:t>
            </a:r>
          </a:p>
          <a:p>
            <a:pPr marL="1255713" lvl="0"/>
            <a:r>
              <a:rPr lang="ru-RU" sz="3200" dirty="0"/>
              <a:t>фактор потребительского выбора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6048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 Факторы спроса  </a:t>
            </a:r>
          </a:p>
          <a:p>
            <a:pPr marL="514350" lvl="0" indent="-514350">
              <a:buAutoNum type="arabicParenR"/>
            </a:pPr>
            <a:r>
              <a:rPr lang="ru-RU" sz="3800" dirty="0" smtClean="0"/>
              <a:t>вкусы </a:t>
            </a:r>
            <a:r>
              <a:rPr lang="ru-RU" sz="3800" dirty="0"/>
              <a:t>и предпочтения потребителей, </a:t>
            </a:r>
            <a:endParaRPr lang="ru-RU" sz="3800" dirty="0" smtClean="0"/>
          </a:p>
          <a:p>
            <a:pPr marL="514350" lvl="0" indent="-514350">
              <a:buAutoNum type="arabicParenR"/>
            </a:pPr>
            <a:r>
              <a:rPr lang="ru-RU" sz="3800" dirty="0" smtClean="0"/>
              <a:t>размеры </a:t>
            </a:r>
            <a:r>
              <a:rPr lang="ru-RU" sz="3800" dirty="0"/>
              <a:t>их денежных доходов и накоплений</a:t>
            </a:r>
            <a:r>
              <a:rPr lang="ru-RU" sz="3800" dirty="0" smtClean="0"/>
              <a:t>,</a:t>
            </a:r>
          </a:p>
          <a:p>
            <a:pPr marL="514350" lvl="0" indent="-514350">
              <a:buAutoNum type="arabicParenR"/>
            </a:pPr>
            <a:r>
              <a:rPr lang="ru-RU" sz="3800" dirty="0" smtClean="0"/>
              <a:t>потребительские </a:t>
            </a:r>
            <a:r>
              <a:rPr lang="ru-RU" sz="3800" dirty="0"/>
              <a:t>свойства товара</a:t>
            </a:r>
            <a:r>
              <a:rPr lang="ru-RU" sz="3800" dirty="0" smtClean="0"/>
              <a:t>,</a:t>
            </a:r>
          </a:p>
          <a:p>
            <a:pPr marL="514350" lvl="0" indent="-514350">
              <a:buAutoNum type="arabicParenR"/>
            </a:pPr>
            <a:r>
              <a:rPr lang="ru-RU" sz="3800" dirty="0" smtClean="0"/>
              <a:t>его </a:t>
            </a:r>
            <a:r>
              <a:rPr lang="ru-RU" sz="3800" dirty="0"/>
              <a:t>качественные характеристики.</a:t>
            </a:r>
          </a:p>
          <a:p>
            <a:pPr marL="0" indent="0">
              <a:buNone/>
            </a:pPr>
            <a:r>
              <a:rPr lang="ru-RU" sz="3800" dirty="0"/>
              <a:t> 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фактор потребительского выбора </a:t>
            </a:r>
            <a:endParaRPr lang="ru-RU" sz="3800" b="1" dirty="0">
              <a:solidFill>
                <a:srgbClr val="FF0000"/>
              </a:solidFill>
            </a:endParaRPr>
          </a:p>
          <a:p>
            <a:pPr lvl="0"/>
            <a:r>
              <a:rPr lang="ru-RU" sz="3800" dirty="0"/>
              <a:t>денежная чувствительность, платежеспособность покупателя</a:t>
            </a:r>
          </a:p>
          <a:p>
            <a:pPr lvl="0"/>
            <a:r>
              <a:rPr lang="ru-RU" sz="3800" dirty="0"/>
              <a:t>л</a:t>
            </a:r>
            <a:r>
              <a:rPr lang="ru-RU" sz="3800" dirty="0" smtClean="0"/>
              <a:t>юбой </a:t>
            </a:r>
            <a:r>
              <a:rPr lang="ru-RU" sz="3800" dirty="0"/>
              <a:t>покупатель чувствителен к цене, однако эта чувствительность может существенно изменяться в зависимости от значимости товара для покупателя </a:t>
            </a:r>
          </a:p>
          <a:p>
            <a:pPr lvl="0"/>
            <a:r>
              <a:rPr lang="ru-RU" sz="3800" dirty="0" smtClean="0"/>
              <a:t>неценовые </a:t>
            </a:r>
            <a:r>
              <a:rPr lang="ru-RU" sz="3800" dirty="0"/>
              <a:t>факторы важности цены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0082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472" y="418641"/>
            <a:ext cx="11265666" cy="6301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Факторы </a:t>
            </a:r>
            <a:r>
              <a:rPr lang="ru-RU" sz="3200" b="1" dirty="0">
                <a:solidFill>
                  <a:srgbClr val="FF0000"/>
                </a:solidFill>
              </a:rPr>
              <a:t>предложения </a:t>
            </a:r>
          </a:p>
          <a:p>
            <a:pPr lvl="0"/>
            <a:r>
              <a:rPr lang="ru-RU" sz="3200" dirty="0"/>
              <a:t>В рыночной экономике при товарном изобилии = предложение превышает спрос = право окончательного </a:t>
            </a:r>
            <a:r>
              <a:rPr lang="ru-RU" sz="3200" dirty="0" smtClean="0"/>
              <a:t>решения, </a:t>
            </a:r>
            <a:r>
              <a:rPr lang="ru-RU" sz="3200" dirty="0"/>
              <a:t>какие товары </a:t>
            </a:r>
            <a:r>
              <a:rPr lang="ru-RU" sz="3200" dirty="0" smtClean="0"/>
              <a:t>покупать, </a:t>
            </a:r>
            <a:r>
              <a:rPr lang="ru-RU" sz="3200" dirty="0"/>
              <a:t>принадлежит покупателю. </a:t>
            </a:r>
          </a:p>
          <a:p>
            <a:pPr lvl="0"/>
            <a:r>
              <a:rPr lang="ru-RU" sz="3200" dirty="0"/>
              <a:t>Покупателя надо завоевать – конкуренция качества</a:t>
            </a:r>
          </a:p>
          <a:p>
            <a:pPr lvl="0"/>
            <a:r>
              <a:rPr lang="ru-RU" sz="3200" dirty="0"/>
              <a:t>Предприниматель должен в своих решениях исходить из цен, приемлемых для рынка – для своего покупателя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37786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90" y="308472"/>
            <a:ext cx="11402458" cy="622453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цена предложения</a:t>
            </a:r>
            <a:r>
              <a:rPr lang="ru-RU" dirty="0"/>
              <a:t> в значительной степени определяется затратами на производство продукции, поэтому к числу </a:t>
            </a:r>
            <a:r>
              <a:rPr lang="ru-RU" dirty="0" err="1"/>
              <a:t>ценообразующих</a:t>
            </a:r>
            <a:r>
              <a:rPr lang="ru-RU" dirty="0"/>
              <a:t> факторов относятся: </a:t>
            </a:r>
          </a:p>
          <a:p>
            <a:pPr lvl="0"/>
            <a:r>
              <a:rPr lang="ru-RU" dirty="0"/>
              <a:t>концентрация производства, </a:t>
            </a:r>
          </a:p>
          <a:p>
            <a:pPr lvl="0"/>
            <a:r>
              <a:rPr lang="ru-RU" dirty="0"/>
              <a:t>рост производительности труда, </a:t>
            </a:r>
          </a:p>
          <a:p>
            <a:pPr lvl="0"/>
            <a:r>
              <a:rPr lang="ru-RU" dirty="0"/>
              <a:t>технический прогресс, </a:t>
            </a:r>
          </a:p>
          <a:p>
            <a:pPr lvl="0"/>
            <a:r>
              <a:rPr lang="ru-RU" dirty="0"/>
              <a:t>снижение расходов сырья и стоимости рабочей силы на единицу выпускаемой продукции</a:t>
            </a:r>
          </a:p>
          <a:p>
            <a:pPr lvl="0"/>
            <a:r>
              <a:rPr lang="ru-RU" dirty="0"/>
              <a:t>использование более качественных материалов повышает цену</a:t>
            </a:r>
          </a:p>
          <a:p>
            <a:pPr lvl="0"/>
            <a:r>
              <a:rPr lang="ru-RU" dirty="0"/>
              <a:t>обострение конкуренции на рынке такой продукции вызывает снижение цен на нее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10049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5.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</a:rPr>
              <a:t>Факторы, 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влияющие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на </a:t>
            </a:r>
            <a:r>
              <a:rPr lang="ru-RU" sz="4400" b="1" dirty="0">
                <a:solidFill>
                  <a:srgbClr val="FF0000"/>
                </a:solidFill>
              </a:rPr>
              <a:t>процесс ценообразования</a:t>
            </a:r>
            <a:endParaRPr lang="ru-RU" sz="4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9094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Цена </a:t>
            </a:r>
            <a:r>
              <a:rPr lang="ru-RU" dirty="0"/>
              <a:t>на товар должна оправдать ожидания покупателя, покрыть расходы и принести прибыль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Внутренние и внешние </a:t>
            </a:r>
            <a:r>
              <a:rPr lang="ru-RU" dirty="0"/>
              <a:t>факторы </a:t>
            </a:r>
            <a:r>
              <a:rPr lang="ru-RU" dirty="0" smtClean="0"/>
              <a:t>ценообразования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Внутренние факторы ценообразования: 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</a:p>
          <a:p>
            <a:pPr marL="0" indent="0">
              <a:buNone/>
            </a:pPr>
            <a:r>
              <a:rPr lang="ru-RU" dirty="0" smtClean="0"/>
              <a:t>3)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095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063" y="727113"/>
            <a:ext cx="10659737" cy="544985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ВАША ЗАДАЧА: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дать определение понятию «цена»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ответить на вопрос: что такое цена?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83668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Внешние факторы ценообразования</a:t>
            </a:r>
            <a:endParaRPr lang="ru-RU" sz="3200" dirty="0"/>
          </a:p>
          <a:p>
            <a:endParaRPr lang="ru-RU" sz="3200" dirty="0" smtClean="0"/>
          </a:p>
          <a:p>
            <a:r>
              <a:rPr lang="ru-RU" sz="3200" dirty="0" smtClean="0"/>
              <a:t>не </a:t>
            </a:r>
            <a:r>
              <a:rPr lang="ru-RU" sz="3200" dirty="0"/>
              <a:t>зависят от деятельности предприятия и </a:t>
            </a:r>
            <a:endParaRPr lang="ru-RU" sz="3200" dirty="0" smtClean="0"/>
          </a:p>
          <a:p>
            <a:r>
              <a:rPr lang="ru-RU" sz="3200" dirty="0" smtClean="0"/>
              <a:t>учитывают </a:t>
            </a:r>
            <a:r>
              <a:rPr lang="ru-RU" sz="3200" dirty="0"/>
              <a:t>изменения общеэкономических процессов, условий в стране и за ее пределами.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66517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Структура внешних факторов</a:t>
            </a:r>
            <a:r>
              <a:rPr lang="ru-RU" dirty="0"/>
              <a:t> </a:t>
            </a:r>
            <a:r>
              <a:rPr lang="ru-RU" dirty="0" smtClean="0"/>
              <a:t>представлена: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политическая стабильность в стране;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обеспеченность основными ресурсами;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масштабы </a:t>
            </a:r>
            <a:r>
              <a:rPr lang="ru-RU" dirty="0" smtClean="0"/>
              <a:t>гос. </a:t>
            </a:r>
            <a:r>
              <a:rPr lang="ru-RU" dirty="0"/>
              <a:t>регулирования экономики </a:t>
            </a:r>
            <a:r>
              <a:rPr lang="ru-RU" dirty="0" smtClean="0"/>
              <a:t>и, соответственно</a:t>
            </a:r>
            <a:r>
              <a:rPr lang="ru-RU" dirty="0"/>
              <a:t>, цен;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общий уровень инфляции</a:t>
            </a:r>
            <a:r>
              <a:rPr lang="ru-RU" dirty="0" smtClean="0"/>
              <a:t>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 smtClean="0"/>
              <a:t>степень монополизации рынка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внешнеэкономическая политика государства;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совершенство налогового законодательства;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характер спроса на продукцию (предпочтение </a:t>
            </a:r>
            <a:r>
              <a:rPr lang="ru-RU" dirty="0" smtClean="0"/>
              <a:t>высокого </a:t>
            </a:r>
            <a:r>
              <a:rPr lang="ru-RU" dirty="0"/>
              <a:t>качества или низкой цены; сезонность покупательского спроса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33771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lvl="0" indent="0">
              <a:buNone/>
            </a:pPr>
            <a:r>
              <a:rPr lang="ru-RU" dirty="0"/>
              <a:t>Факторы внешней среды, влияющие на процесс ценообразования на предприятии, </a:t>
            </a:r>
            <a:r>
              <a:rPr lang="ru-RU" dirty="0" smtClean="0"/>
              <a:t>включают четыре основные группы: </a:t>
            </a:r>
          </a:p>
          <a:p>
            <a:pPr marL="514350" lvl="0" indent="-514350">
              <a:buAutoNum type="arabicParenR"/>
            </a:pPr>
            <a:r>
              <a:rPr lang="ru-RU" dirty="0" smtClean="0"/>
              <a:t>потребители</a:t>
            </a:r>
            <a:r>
              <a:rPr lang="ru-RU" dirty="0"/>
              <a:t>, </a:t>
            </a:r>
            <a:endParaRPr lang="ru-RU" dirty="0" smtClean="0"/>
          </a:p>
          <a:p>
            <a:pPr marL="514350" lvl="0" indent="-514350">
              <a:buAutoNum type="arabicParenR"/>
            </a:pPr>
            <a:r>
              <a:rPr lang="ru-RU" dirty="0" smtClean="0"/>
              <a:t>рыночная </a:t>
            </a:r>
            <a:r>
              <a:rPr lang="ru-RU" dirty="0"/>
              <a:t>среда, </a:t>
            </a:r>
            <a:endParaRPr lang="ru-RU" dirty="0" smtClean="0"/>
          </a:p>
          <a:p>
            <a:pPr marL="514350" lvl="0" indent="-514350">
              <a:buAutoNum type="arabicParenR"/>
            </a:pPr>
            <a:r>
              <a:rPr lang="ru-RU" dirty="0" smtClean="0"/>
              <a:t>участники </a:t>
            </a:r>
            <a:r>
              <a:rPr lang="ru-RU" dirty="0"/>
              <a:t>каналов товародвижения, </a:t>
            </a:r>
            <a:endParaRPr lang="ru-RU" dirty="0" smtClean="0"/>
          </a:p>
          <a:p>
            <a:pPr marL="514350" lvl="0" indent="-514350">
              <a:buAutoNum type="arabicParenR"/>
            </a:pPr>
            <a:r>
              <a:rPr lang="ru-RU" dirty="0" smtClean="0"/>
              <a:t>государство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25904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523" y="429658"/>
            <a:ext cx="11232615" cy="5467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1. Потребители 1/2</a:t>
            </a:r>
            <a:r>
              <a:rPr lang="ru-RU" sz="3200" dirty="0" smtClean="0"/>
              <a:t>  </a:t>
            </a:r>
            <a:endParaRPr lang="ru-RU" sz="3200" dirty="0"/>
          </a:p>
          <a:p>
            <a:pPr lvl="0"/>
            <a:r>
              <a:rPr lang="ru-RU" sz="3200" dirty="0"/>
              <a:t>существенно влияют на деятельность предприятий в области ценообразования</a:t>
            </a:r>
          </a:p>
          <a:p>
            <a:pPr lvl="0"/>
            <a:r>
              <a:rPr lang="ru-RU" sz="3200" dirty="0"/>
              <a:t>надо правильно реагировать и учитывать поведение потребителей, знать </a:t>
            </a:r>
            <a:r>
              <a:rPr lang="ru-RU" sz="3200" dirty="0" smtClean="0"/>
              <a:t>особенности </a:t>
            </a:r>
            <a:r>
              <a:rPr lang="ru-RU" sz="3200" dirty="0"/>
              <a:t>их поведения на рынке, </a:t>
            </a:r>
          </a:p>
          <a:p>
            <a:pPr lvl="0"/>
            <a:r>
              <a:rPr lang="ru-RU" sz="3200" dirty="0"/>
              <a:t>учитывать психологические аспекты поведения покупателей: потребности, нужды, запросы, мотивацию при выборе товара или услуги, способы потребления, отношение к продукции и появлению новых предложений, чувствительность к ценам и качеству товаров или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2429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523" y="319489"/>
            <a:ext cx="11012277" cy="585747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b="1" dirty="0" smtClean="0"/>
              <a:t>Потребители 2/2</a:t>
            </a:r>
          </a:p>
          <a:p>
            <a:pPr lvl="0"/>
            <a:r>
              <a:rPr lang="ru-RU" sz="3200" dirty="0" smtClean="0"/>
              <a:t>понимать </a:t>
            </a:r>
            <a:r>
              <a:rPr lang="ru-RU" sz="3200" dirty="0"/>
              <a:t>экономические аспекты поведения потребителей: покупательская способность, бюджетные ограничения и их связь с потребительскими предпочтениями</a:t>
            </a:r>
          </a:p>
          <a:p>
            <a:pPr lvl="0"/>
            <a:r>
              <a:rPr lang="ru-RU" sz="3200" dirty="0"/>
              <a:t>бюджет покупателя ограничен, а цены постоянно подвержены изменениям, что ставит покупателя перед выбором рационального использования бюджета, какой товар покупать, а какой нет.</a:t>
            </a:r>
          </a:p>
          <a:p>
            <a:pPr lvl="0"/>
            <a:r>
              <a:rPr lang="ru-RU" sz="3200" dirty="0"/>
              <a:t>Согласно теории предельной полезности и потребительского выбора покупатель предпочтет тот товар, который в наибольшей степени соответствует его личному представлению о полезности предстоящей покупки с учетом финансовых возможностей.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58631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692" y="297455"/>
            <a:ext cx="11386850" cy="62320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 smtClean="0"/>
              <a:t>2. </a:t>
            </a:r>
            <a:r>
              <a:rPr lang="ru-RU" sz="3200" b="1" dirty="0"/>
              <a:t>Рыночная среда </a:t>
            </a:r>
          </a:p>
          <a:p>
            <a:pPr lvl="0"/>
            <a:r>
              <a:rPr lang="ru-RU" sz="3200" dirty="0"/>
              <a:t>формируется под влиянием экономических, политических и культурных факторов</a:t>
            </a:r>
          </a:p>
          <a:p>
            <a:pPr lvl="0"/>
            <a:r>
              <a:rPr lang="ru-RU" sz="3200" dirty="0"/>
              <a:t>выделяют четыре основные модели рынка: чистой конкуренции, монополистической конкуренции, олигополии, чистой монополии.</a:t>
            </a:r>
          </a:p>
          <a:p>
            <a:endParaRPr lang="ru-RU" sz="3200" dirty="0"/>
          </a:p>
          <a:p>
            <a:pPr lvl="0"/>
            <a:r>
              <a:rPr lang="ru-RU" sz="3200" dirty="0"/>
              <a:t>С точки зрения ценообразования основной отличительной чертой этих типов рынка является степень влияния предприятия на установление рыночной цены</a:t>
            </a:r>
          </a:p>
          <a:p>
            <a:pPr marL="0" indent="0">
              <a:buNone/>
            </a:pPr>
            <a:r>
              <a:rPr lang="ru-RU" sz="3200" dirty="0"/>
              <a:t> </a:t>
            </a:r>
            <a:r>
              <a:rPr lang="ru-RU" sz="3200" dirty="0" smtClean="0"/>
              <a:t>           Максимально </a:t>
            </a:r>
            <a:r>
              <a:rPr lang="ru-RU" sz="3200" dirty="0"/>
              <a:t>оно сказывается в условиях монополии, а </a:t>
            </a:r>
            <a:r>
              <a:rPr lang="ru-RU" sz="3200" dirty="0" smtClean="0"/>
              <a:t> </a:t>
            </a:r>
          </a:p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минимально </a:t>
            </a:r>
            <a:r>
              <a:rPr lang="ru-RU" sz="3200" dirty="0"/>
              <a:t>- при совершенной конкуренции.</a:t>
            </a:r>
          </a:p>
          <a:p>
            <a:pPr marL="0" indent="0">
              <a:buNone/>
            </a:pPr>
            <a:r>
              <a:rPr lang="ru-RU" sz="3200" dirty="0"/>
              <a:t> 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Цена </a:t>
            </a:r>
            <a:r>
              <a:rPr lang="ru-RU" sz="3200" dirty="0"/>
              <a:t>на рынке может контролироваться отдельной фирмой, группой фирм, государством и самим </a:t>
            </a:r>
            <a:r>
              <a:rPr lang="ru-RU" sz="3200" dirty="0" smtClean="0"/>
              <a:t>рынком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6119746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642" y="283264"/>
            <a:ext cx="11489675" cy="621668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3. </a:t>
            </a:r>
            <a:r>
              <a:rPr lang="ru-RU" b="1" dirty="0"/>
              <a:t>Участники каналов товародвижения</a:t>
            </a:r>
          </a:p>
          <a:p>
            <a:pPr lvl="0"/>
            <a:r>
              <a:rPr lang="ru-RU" dirty="0"/>
              <a:t>Товародвижение - это процесс, обеспечивающий доставку товаров конечному потребителю</a:t>
            </a:r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b="1" dirty="0" smtClean="0"/>
              <a:t>существуют </a:t>
            </a:r>
            <a:r>
              <a:rPr lang="ru-RU" b="1" dirty="0"/>
              <a:t>три основных вида его каналов:</a:t>
            </a:r>
          </a:p>
          <a:p>
            <a:pPr marL="1344613" lvl="0"/>
            <a:r>
              <a:rPr lang="ru-RU" dirty="0" smtClean="0"/>
              <a:t>прямые </a:t>
            </a:r>
            <a:r>
              <a:rPr lang="ru-RU" dirty="0"/>
              <a:t>(товары и услуги доставляются конечному потребителю без участия посредников);</a:t>
            </a:r>
          </a:p>
          <a:p>
            <a:pPr marL="1344613" lvl="0"/>
            <a:r>
              <a:rPr lang="ru-RU" dirty="0"/>
              <a:t>косвенные (товары и услуги доставляются конечному потребителю с помощью одного или нескольких посредников);</a:t>
            </a:r>
          </a:p>
          <a:p>
            <a:pPr marL="1344613" lvl="0"/>
            <a:r>
              <a:rPr lang="ru-RU" dirty="0"/>
              <a:t>смешанные (когда объединяются особенности первых двух видов каналов).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54456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573" y="407624"/>
            <a:ext cx="11523644" cy="6081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4. </a:t>
            </a:r>
            <a:r>
              <a:rPr lang="ru-RU" sz="3200" b="1" dirty="0"/>
              <a:t>Государство</a:t>
            </a:r>
            <a:endParaRPr lang="ru-RU" sz="3200" dirty="0"/>
          </a:p>
          <a:p>
            <a:pPr marL="0" lvl="0" indent="0">
              <a:buNone/>
            </a:pPr>
            <a:r>
              <a:rPr lang="ru-RU" sz="3200" dirty="0"/>
              <a:t>Можно выделить три формы влияния государства на ценообразование: </a:t>
            </a:r>
            <a:endParaRPr lang="ru-RU" sz="3200" dirty="0" smtClean="0"/>
          </a:p>
          <a:p>
            <a:pPr marL="1168400" lvl="0" indent="-514350">
              <a:buAutoNum type="arabicParenR"/>
            </a:pPr>
            <a:r>
              <a:rPr lang="ru-RU" sz="3200" dirty="0" smtClean="0"/>
              <a:t>фиксацию </a:t>
            </a:r>
            <a:r>
              <a:rPr lang="ru-RU" sz="3200" dirty="0"/>
              <a:t>цен; </a:t>
            </a:r>
            <a:endParaRPr lang="ru-RU" sz="3200" dirty="0" smtClean="0"/>
          </a:p>
          <a:p>
            <a:pPr marL="1168400" lvl="0" indent="-514350">
              <a:buAutoNum type="arabicParenR"/>
            </a:pPr>
            <a:r>
              <a:rPr lang="ru-RU" sz="3200" dirty="0" smtClean="0"/>
              <a:t>регулирование </a:t>
            </a:r>
            <a:r>
              <a:rPr lang="ru-RU" sz="3200" dirty="0"/>
              <a:t>цен за счет установления их предельных уровней; </a:t>
            </a:r>
            <a:endParaRPr lang="ru-RU" sz="3200" dirty="0" smtClean="0"/>
          </a:p>
          <a:p>
            <a:pPr marL="1168400" lvl="0" indent="-514350">
              <a:buAutoNum type="arabicParenR"/>
            </a:pPr>
            <a:r>
              <a:rPr lang="ru-RU" sz="3200" dirty="0" smtClean="0"/>
              <a:t>регулирование </a:t>
            </a:r>
            <a:r>
              <a:rPr lang="ru-RU" sz="3200" dirty="0"/>
              <a:t>системы свободного ценообразования.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6680838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658" y="374572"/>
            <a:ext cx="11556694" cy="6257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1.</a:t>
            </a:r>
            <a:r>
              <a:rPr lang="ru-RU" sz="3500" dirty="0"/>
              <a:t> Фиксация цен. </a:t>
            </a:r>
          </a:p>
          <a:p>
            <a:pPr lvl="0"/>
            <a:r>
              <a:rPr lang="ru-RU" sz="3500" dirty="0"/>
              <a:t>Государство применяет следующие основные способы фиксации цен: использование прейскурантных цен; фиксирование монопольных цен; замораживание цен</a:t>
            </a:r>
            <a:r>
              <a:rPr lang="ru-RU" sz="3500" dirty="0" smtClean="0"/>
              <a:t>.</a:t>
            </a:r>
          </a:p>
          <a:p>
            <a:pPr marL="0" lvl="0" indent="0">
              <a:buNone/>
            </a:pPr>
            <a:endParaRPr lang="ru-RU" sz="3500" dirty="0"/>
          </a:p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2.</a:t>
            </a:r>
            <a:r>
              <a:rPr lang="ru-RU" sz="3500" dirty="0"/>
              <a:t> Регулирование цен за счет установления предельных уровней цен </a:t>
            </a:r>
            <a:r>
              <a:rPr lang="ru-RU" sz="3500" dirty="0" smtClean="0"/>
              <a:t>= установление </a:t>
            </a:r>
            <a:r>
              <a:rPr lang="ru-RU" sz="3500" dirty="0"/>
              <a:t>верхнего или нижнего лимита </a:t>
            </a:r>
            <a:r>
              <a:rPr lang="ru-RU" sz="3500" dirty="0" smtClean="0"/>
              <a:t>цен </a:t>
            </a:r>
            <a:endParaRPr lang="ru-RU" sz="3500" dirty="0"/>
          </a:p>
          <a:p>
            <a:pPr marL="0" lvl="0" indent="0">
              <a:buNone/>
            </a:pPr>
            <a:endParaRPr lang="ru-RU" sz="3500" dirty="0" smtClean="0"/>
          </a:p>
          <a:p>
            <a:pPr marL="0" indent="0">
              <a:buNone/>
            </a:pPr>
            <a:r>
              <a:rPr lang="ru-RU" sz="3500" b="1" dirty="0">
                <a:solidFill>
                  <a:srgbClr val="FF0000"/>
                </a:solidFill>
              </a:rPr>
              <a:t>3.</a:t>
            </a:r>
            <a:r>
              <a:rPr lang="ru-RU" sz="3500" dirty="0"/>
              <a:t> Регулирование системы свободного ценообразования </a:t>
            </a:r>
          </a:p>
          <a:p>
            <a:pPr lvl="0"/>
            <a:r>
              <a:rPr lang="ru-RU" sz="3500" dirty="0" smtClean="0"/>
              <a:t>посредством </a:t>
            </a:r>
            <a:r>
              <a:rPr lang="ru-RU" sz="3500" dirty="0"/>
              <a:t>законодательного регламентирования </a:t>
            </a:r>
            <a:r>
              <a:rPr lang="ru-RU" sz="3500" dirty="0" err="1"/>
              <a:t>ценообразовательной</a:t>
            </a:r>
            <a:r>
              <a:rPr lang="ru-RU" sz="3500" dirty="0"/>
              <a:t> деятельности участников рынка для ограничения недобросовестной </a:t>
            </a:r>
            <a:r>
              <a:rPr lang="ru-RU" sz="3500" dirty="0" smtClean="0"/>
              <a:t>конкуренции </a:t>
            </a:r>
            <a:endParaRPr lang="ru-RU" sz="3500" dirty="0"/>
          </a:p>
          <a:p>
            <a:pPr lvl="0"/>
            <a:r>
              <a:rPr lang="ru-RU" sz="3500" dirty="0" smtClean="0"/>
              <a:t>установление </a:t>
            </a:r>
            <a:r>
              <a:rPr lang="ru-RU" sz="3500" dirty="0"/>
              <a:t>ряда запретов: на демпинг, недобросовестную ценовую рекламу, </a:t>
            </a:r>
            <a:r>
              <a:rPr lang="ru-RU" sz="3500" dirty="0" smtClean="0"/>
              <a:t>вертикальное и горизонтальное </a:t>
            </a:r>
            <a:r>
              <a:rPr lang="ru-RU" sz="3500" dirty="0"/>
              <a:t>фиксирование </a:t>
            </a:r>
            <a:r>
              <a:rPr lang="ru-RU" sz="3500" dirty="0" smtClean="0"/>
              <a:t>цен</a:t>
            </a:r>
            <a:endParaRPr lang="ru-RU" sz="3500" dirty="0"/>
          </a:p>
          <a:p>
            <a:pPr marL="0" lvl="0" indent="0">
              <a:buNone/>
            </a:pP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769292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89" y="374573"/>
            <a:ext cx="11567711" cy="6246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6. ФАКТОРЫ,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ОПРЕДЕЛЯЮЩИЕ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ВАЖНОСТЬ ЦЕНЫ 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49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877" y="448517"/>
            <a:ext cx="10736855" cy="584211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цене пересекаются </a:t>
            </a:r>
          </a:p>
          <a:p>
            <a:pPr lvl="0"/>
            <a:r>
              <a:rPr lang="ru-RU" dirty="0"/>
              <a:t>экономические, политические, социальные проблемы внутреннего и внешнего характера, судьбы организаций, предпринимателей, отдельной семьи и отдельного человека</a:t>
            </a:r>
          </a:p>
          <a:p>
            <a:pPr lvl="0"/>
            <a:r>
              <a:rPr lang="ru-RU" dirty="0"/>
              <a:t>политика формирования, распределения и использования ВВП, </a:t>
            </a:r>
            <a:r>
              <a:rPr lang="ru-RU" dirty="0" err="1"/>
              <a:t>НД</a:t>
            </a:r>
            <a:r>
              <a:rPr lang="ru-RU" dirty="0"/>
              <a:t>, бюджета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 smtClean="0"/>
              <a:t>Изменение цены </a:t>
            </a:r>
            <a:r>
              <a:rPr lang="ru-RU" dirty="0"/>
              <a:t>на нефть – </a:t>
            </a:r>
            <a:r>
              <a:rPr lang="ru-RU" dirty="0" smtClean="0"/>
              <a:t>что затрагивает 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02980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063" y="374573"/>
            <a:ext cx="10847024" cy="587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факторы, определяющие важность цены: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уникальной ценности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осведомленности об аналогах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трудности сравнения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суммарных затрат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конечной пользы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распределения затрат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безвозвратных инвестиций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связи цены и качества</a:t>
            </a:r>
          </a:p>
          <a:p>
            <a:pPr marL="1344613" lvl="0" indent="-514350">
              <a:buFont typeface="+mj-lt"/>
              <a:buAutoNum type="arabicParenR"/>
            </a:pPr>
            <a:r>
              <a:rPr lang="ru-RU" sz="3200" dirty="0"/>
              <a:t>эффект запаса</a:t>
            </a:r>
          </a:p>
        </p:txBody>
      </p:sp>
    </p:spTree>
    <p:extLst>
      <p:ext uri="{BB962C8B-B14F-4D97-AF65-F5344CB8AC3E}">
        <p14:creationId xmlns:p14="http://schemas.microsoft.com/office/powerpoint/2010/main" xmlns="" val="30160398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558" y="272246"/>
            <a:ext cx="11588827" cy="632685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1. Эффект уникальной ценности. </a:t>
            </a:r>
          </a:p>
          <a:p>
            <a:pPr lvl="0"/>
            <a:r>
              <a:rPr lang="ru-RU" dirty="0"/>
              <a:t>Покупатели не так чувствительны к цене, если товар обладает особыми, уникальными свойствами = </a:t>
            </a:r>
            <a:r>
              <a:rPr lang="ru-RU" dirty="0" err="1"/>
              <a:t>iPhone</a:t>
            </a:r>
            <a:r>
              <a:rPr lang="ru-RU" dirty="0"/>
              <a:t> 6 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/>
              <a:t>2. Эффект осведомленности об аналогах</a:t>
            </a:r>
          </a:p>
          <a:p>
            <a:pPr lvl="0"/>
            <a:r>
              <a:rPr lang="ru-RU" dirty="0"/>
              <a:t>покупатель менее чувствителен к цене, если знает о существовании аналогов</a:t>
            </a:r>
          </a:p>
          <a:p>
            <a:pPr lvl="0"/>
            <a:r>
              <a:rPr lang="ru-RU" dirty="0"/>
              <a:t>Поэтому важным фактором потребительского выбора является наличие на рынке товаров-заменителей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/>
              <a:t>3. Эффект трудности сравнения</a:t>
            </a:r>
          </a:p>
          <a:p>
            <a:pPr lvl="0"/>
            <a:r>
              <a:rPr lang="ru-RU" dirty="0"/>
              <a:t>покупатель менее чувствителен к цене, если товары плохо поддаются сравнению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00669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57" y="374572"/>
            <a:ext cx="11589744" cy="61474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4. Эффект суммарных затрат</a:t>
            </a:r>
          </a:p>
          <a:p>
            <a:pPr lvl="0"/>
            <a:r>
              <a:rPr lang="ru-RU" sz="3200" dirty="0"/>
              <a:t>покупатель менее чувствителен к цене, если цена товара составляет лишь небольшую долю их дохода = обыкновенный карандаш, обыкновенная ручка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pPr marL="0" indent="0">
              <a:buNone/>
            </a:pPr>
            <a:r>
              <a:rPr lang="ru-RU" sz="3200" b="1" dirty="0"/>
              <a:t>5. Эффект конечной пользы</a:t>
            </a:r>
          </a:p>
          <a:p>
            <a:pPr lvl="0"/>
            <a:r>
              <a:rPr lang="ru-RU" sz="3200" dirty="0"/>
              <a:t>покупатель менее чувствителен к цене, если её доля в общих расходах незначительна </a:t>
            </a:r>
            <a:endParaRPr lang="ru-RU" sz="3200" dirty="0" smtClean="0"/>
          </a:p>
          <a:p>
            <a:pPr marL="0" lv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b="1" dirty="0"/>
              <a:t>6. Эффект распределения затрат</a:t>
            </a:r>
          </a:p>
          <a:p>
            <a:pPr lvl="0"/>
            <a:r>
              <a:rPr lang="ru-RU" sz="3200" dirty="0"/>
              <a:t>покупатель менее чувствителен к цене товара, если он делит ее с другими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1883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89" y="407624"/>
            <a:ext cx="11545677" cy="62465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7. Эффект безвозвратных инвестиций</a:t>
            </a:r>
          </a:p>
          <a:p>
            <a:pPr lvl="0"/>
            <a:r>
              <a:rPr lang="ru-RU" sz="3200" dirty="0"/>
              <a:t>покупатель менее чувствителен к цене товара, если товар является дополнением к основному товару – </a:t>
            </a:r>
            <a:r>
              <a:rPr lang="ru-RU" sz="3200" dirty="0" err="1"/>
              <a:t>катридж</a:t>
            </a:r>
            <a:r>
              <a:rPr lang="ru-RU" sz="3200" dirty="0"/>
              <a:t>  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pPr marL="0" indent="0">
              <a:buNone/>
            </a:pPr>
            <a:r>
              <a:rPr lang="ru-RU" sz="3200" b="1" dirty="0"/>
              <a:t>8. Эффект связи цены и качества</a:t>
            </a:r>
          </a:p>
          <a:p>
            <a:pPr lvl="0"/>
            <a:r>
              <a:rPr lang="ru-RU" sz="3200" dirty="0"/>
              <a:t>покупатель не так чувствителен к цене, если товар вызывает сильные ассоциации с качеством, престижем, эксклюзивностью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pPr marL="0" indent="0">
              <a:buNone/>
            </a:pPr>
            <a:r>
              <a:rPr lang="ru-RU" sz="3200" b="1" dirty="0"/>
              <a:t>9. Эффект запаса</a:t>
            </a:r>
          </a:p>
          <a:p>
            <a:pPr lvl="0"/>
            <a:r>
              <a:rPr lang="ru-RU" sz="3200" dirty="0"/>
              <a:t>покупатель менее чувствителен к цене, если у него нет возможности создать запас товара = масштабно – стратегические запасы нефти в США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54743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248" y="661012"/>
            <a:ext cx="10979227" cy="5780356"/>
          </a:xfrm>
        </p:spPr>
        <p:txBody>
          <a:bodyPr/>
          <a:lstStyle/>
          <a:p>
            <a:pPr marL="0" indent="0" algn="ctr">
              <a:buNone/>
            </a:pPr>
            <a:endParaRPr lang="ru-RU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7. причины </a:t>
            </a:r>
            <a:r>
              <a:rPr lang="ru-RU" sz="4400" b="1" dirty="0">
                <a:solidFill>
                  <a:srgbClr val="FF0000"/>
                </a:solidFill>
              </a:rPr>
              <a:t>колебания цены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06704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675" y="407624"/>
            <a:ext cx="11358390" cy="6059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причины колебания </a:t>
            </a:r>
            <a:r>
              <a:rPr lang="ru-RU" b="1" dirty="0" smtClean="0"/>
              <a:t>цены</a:t>
            </a:r>
            <a:endParaRPr lang="ru-RU" b="1" dirty="0"/>
          </a:p>
          <a:p>
            <a:pPr lvl="0"/>
            <a:r>
              <a:rPr lang="ru-RU" dirty="0" smtClean="0"/>
              <a:t>специфика </a:t>
            </a:r>
            <a:r>
              <a:rPr lang="ru-RU" dirty="0"/>
              <a:t>производства и потребления</a:t>
            </a:r>
          </a:p>
          <a:p>
            <a:pPr lvl="0"/>
            <a:r>
              <a:rPr lang="ru-RU" dirty="0" smtClean="0"/>
              <a:t>длительность </a:t>
            </a:r>
            <a:r>
              <a:rPr lang="ru-RU" dirty="0"/>
              <a:t>периода изготовления</a:t>
            </a:r>
          </a:p>
          <a:p>
            <a:pPr lvl="0"/>
            <a:r>
              <a:rPr lang="ru-RU" dirty="0" smtClean="0"/>
              <a:t>степень </a:t>
            </a:r>
            <a:r>
              <a:rPr lang="ru-RU" dirty="0"/>
              <a:t>монополизации рынка</a:t>
            </a:r>
          </a:p>
          <a:p>
            <a:pPr lvl="0"/>
            <a:r>
              <a:rPr lang="ru-RU" dirty="0"/>
              <a:t>конкуренция</a:t>
            </a:r>
          </a:p>
          <a:p>
            <a:pPr lvl="0"/>
            <a:r>
              <a:rPr lang="ru-RU" dirty="0"/>
              <a:t>наличие товаров-заменителей</a:t>
            </a:r>
          </a:p>
          <a:p>
            <a:pPr lvl="0"/>
            <a:r>
              <a:rPr lang="ru-RU" dirty="0" err="1"/>
              <a:t>гео</a:t>
            </a:r>
            <a:r>
              <a:rPr lang="ru-RU" dirty="0"/>
              <a:t>-экономические факторы</a:t>
            </a:r>
          </a:p>
          <a:p>
            <a:pPr lvl="0"/>
            <a:r>
              <a:rPr lang="ru-RU" dirty="0"/>
              <a:t>сезонные </a:t>
            </a:r>
            <a:r>
              <a:rPr lang="ru-RU" dirty="0" smtClean="0"/>
              <a:t>колебания</a:t>
            </a:r>
          </a:p>
          <a:p>
            <a:r>
              <a:rPr lang="ru-RU" dirty="0"/>
              <a:t>реакция на изменение </a:t>
            </a:r>
            <a:r>
              <a:rPr lang="ru-RU" dirty="0" smtClean="0"/>
              <a:t>конъюнктуры</a:t>
            </a:r>
          </a:p>
          <a:p>
            <a:pPr lvl="0"/>
            <a:r>
              <a:rPr lang="ru-RU" dirty="0" smtClean="0"/>
              <a:t>портфель </a:t>
            </a:r>
            <a:r>
              <a:rPr lang="ru-RU" dirty="0"/>
              <a:t>заказов </a:t>
            </a:r>
          </a:p>
          <a:p>
            <a:pPr lvl="0"/>
            <a:r>
              <a:rPr lang="ru-RU" dirty="0" smtClean="0"/>
              <a:t>наличие </a:t>
            </a:r>
            <a:r>
              <a:rPr lang="ru-RU" dirty="0"/>
              <a:t>запасов  </a:t>
            </a:r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04147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658" y="495758"/>
            <a:ext cx="11435508" cy="59270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колебания цен влияют </a:t>
            </a:r>
            <a:r>
              <a:rPr lang="ru-RU" dirty="0" err="1" smtClean="0"/>
              <a:t>гео</a:t>
            </a:r>
            <a:r>
              <a:rPr lang="ru-RU" dirty="0" smtClean="0"/>
              <a:t>-экономические </a:t>
            </a:r>
            <a:r>
              <a:rPr lang="ru-RU" dirty="0"/>
              <a:t>факторы: </a:t>
            </a:r>
          </a:p>
          <a:p>
            <a:pPr lvl="0"/>
            <a:r>
              <a:rPr lang="ru-RU" dirty="0"/>
              <a:t>инфраструктура, </a:t>
            </a:r>
          </a:p>
          <a:p>
            <a:pPr lvl="0"/>
            <a:r>
              <a:rPr lang="ru-RU" dirty="0"/>
              <a:t>местоположение, </a:t>
            </a:r>
          </a:p>
          <a:p>
            <a:pPr lvl="0"/>
            <a:r>
              <a:rPr lang="ru-RU" dirty="0"/>
              <a:t>климат, </a:t>
            </a:r>
          </a:p>
          <a:p>
            <a:pPr lvl="0"/>
            <a:r>
              <a:rPr lang="ru-RU" dirty="0"/>
              <a:t>условия </a:t>
            </a:r>
            <a:r>
              <a:rPr lang="ru-RU" dirty="0" err="1"/>
              <a:t>энерго</a:t>
            </a:r>
            <a:r>
              <a:rPr lang="ru-RU" dirty="0"/>
              <a:t>- и водоснабжения, </a:t>
            </a:r>
          </a:p>
          <a:p>
            <a:pPr lvl="0"/>
            <a:r>
              <a:rPr lang="ru-RU" dirty="0"/>
              <a:t>отдаленность района, </a:t>
            </a:r>
          </a:p>
          <a:p>
            <a:pPr lvl="0"/>
            <a:r>
              <a:rPr lang="ru-RU" dirty="0"/>
              <a:t>экономическая освоенность территории, </a:t>
            </a:r>
          </a:p>
          <a:p>
            <a:pPr lvl="0"/>
            <a:r>
              <a:rPr lang="ru-RU" dirty="0"/>
              <a:t>транспортные условия, </a:t>
            </a:r>
          </a:p>
          <a:p>
            <a:pPr lvl="0"/>
            <a:r>
              <a:rPr lang="ru-RU" dirty="0"/>
              <a:t>обеспеченность трудовыми ресурсами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67898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827" y="385590"/>
            <a:ext cx="11391440" cy="622453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монополизация</a:t>
            </a:r>
          </a:p>
          <a:p>
            <a:pPr marL="2335213" lvl="0"/>
            <a:r>
              <a:rPr lang="ru-RU" dirty="0" smtClean="0"/>
              <a:t>выше </a:t>
            </a:r>
            <a:r>
              <a:rPr lang="ru-RU" dirty="0"/>
              <a:t>степень монополизации рынка - выше уровень цен и меньше их колебания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сезонные </a:t>
            </a:r>
            <a:r>
              <a:rPr lang="ru-RU" dirty="0"/>
              <a:t>колебания цен: </a:t>
            </a:r>
          </a:p>
          <a:p>
            <a:pPr lvl="0"/>
            <a:r>
              <a:rPr lang="ru-RU" dirty="0"/>
              <a:t>зерно, фрукты, овощи</a:t>
            </a:r>
          </a:p>
          <a:p>
            <a:pPr lvl="0"/>
            <a:r>
              <a:rPr lang="ru-RU" dirty="0"/>
              <a:t>колебания биржевых котировок, вызванные форс-мажорными обстоятельствами (политические кризисы, военные конфликты, землетрясения и т. п.)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42211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42" y="517793"/>
            <a:ext cx="10869058" cy="5659170"/>
          </a:xfrm>
        </p:spPr>
        <p:txBody>
          <a:bodyPr/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что </a:t>
            </a:r>
            <a:r>
              <a:rPr lang="ru-RU" sz="4400" b="1" dirty="0"/>
              <a:t>же такое цена?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0181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5" y="198304"/>
            <a:ext cx="11413474" cy="632368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sz="5800" b="1" dirty="0"/>
              <a:t>Цена - </a:t>
            </a:r>
            <a:r>
              <a:rPr lang="ru-RU" sz="5800" dirty="0"/>
              <a:t>это количество денег (товаров, услуг), за которые продавец согласен продать, а покупатель согласен купить товара </a:t>
            </a:r>
          </a:p>
          <a:p>
            <a:pPr marL="0" indent="0">
              <a:buNone/>
            </a:pPr>
            <a:r>
              <a:rPr lang="ru-RU" sz="5800" dirty="0"/>
              <a:t> </a:t>
            </a:r>
          </a:p>
          <a:p>
            <a:r>
              <a:rPr lang="ru-RU" sz="5800" b="1" dirty="0"/>
              <a:t>Цена</a:t>
            </a:r>
            <a:r>
              <a:rPr lang="ru-RU" sz="5800" dirty="0"/>
              <a:t> — это </a:t>
            </a:r>
            <a:r>
              <a:rPr lang="ru-RU" sz="5800" dirty="0" smtClean="0"/>
              <a:t>денежная форма </a:t>
            </a:r>
            <a:r>
              <a:rPr lang="ru-RU" sz="5800" dirty="0"/>
              <a:t>выражения </a:t>
            </a:r>
            <a:r>
              <a:rPr lang="ru-RU" sz="5800" dirty="0" smtClean="0"/>
              <a:t>ценности/стоимости</a:t>
            </a:r>
            <a:r>
              <a:rPr lang="ru-RU" sz="5800" dirty="0"/>
              <a:t> благ, проявляющаяся в процессе их обмена</a:t>
            </a:r>
          </a:p>
          <a:p>
            <a:pPr marL="0" indent="0">
              <a:buNone/>
            </a:pPr>
            <a:r>
              <a:rPr lang="ru-RU" sz="5800" dirty="0"/>
              <a:t> </a:t>
            </a:r>
          </a:p>
          <a:p>
            <a:r>
              <a:rPr lang="ru-RU" sz="5800" dirty="0"/>
              <a:t>Форма выражения ценности может быть </a:t>
            </a:r>
          </a:p>
          <a:p>
            <a:r>
              <a:rPr lang="ru-RU" sz="5800" dirty="0"/>
              <a:t>1) денежной, </a:t>
            </a:r>
          </a:p>
          <a:p>
            <a:r>
              <a:rPr lang="ru-RU" sz="5800" dirty="0"/>
              <a:t>2) натуральной, </a:t>
            </a:r>
          </a:p>
          <a:p>
            <a:r>
              <a:rPr lang="ru-RU" sz="5800" dirty="0"/>
              <a:t>3) процентной</a:t>
            </a:r>
          </a:p>
          <a:p>
            <a:pPr marL="0" indent="0">
              <a:buNone/>
            </a:pPr>
            <a:r>
              <a:rPr lang="ru-RU" sz="5800" dirty="0"/>
              <a:t> </a:t>
            </a:r>
          </a:p>
          <a:p>
            <a:pPr marL="0" indent="0">
              <a:buNone/>
            </a:pPr>
            <a:r>
              <a:rPr lang="ru-RU" sz="4100" dirty="0" smtClean="0"/>
              <a:t> </a:t>
            </a:r>
            <a:endParaRPr lang="ru-RU" sz="4100" dirty="0"/>
          </a:p>
          <a:p>
            <a:endParaRPr lang="ru-RU" sz="4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617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цена?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00282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8. ЦЕНООБРАЗОВАНИЕ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7252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540" y="308472"/>
            <a:ext cx="11611778" cy="6334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Ценообразование </a:t>
            </a:r>
            <a:endParaRPr lang="ru-RU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200" dirty="0" smtClean="0"/>
          </a:p>
          <a:p>
            <a:r>
              <a:rPr lang="ru-RU" sz="3200" dirty="0" smtClean="0"/>
              <a:t>Ценообразование </a:t>
            </a:r>
            <a:r>
              <a:rPr lang="ru-RU" sz="3200" dirty="0"/>
              <a:t>– это процесс формирования цен на товары, работы и услуги</a:t>
            </a:r>
          </a:p>
          <a:p>
            <a:pPr lvl="0"/>
            <a:endParaRPr lang="ru-RU" sz="3200" dirty="0" smtClean="0"/>
          </a:p>
          <a:p>
            <a:pPr lvl="0"/>
            <a:r>
              <a:rPr lang="ru-RU" sz="3200" dirty="0" smtClean="0"/>
              <a:t>важнейшая </a:t>
            </a:r>
            <a:r>
              <a:rPr lang="ru-RU" sz="3200" dirty="0"/>
              <a:t>составляющая деятельности предприятия</a:t>
            </a:r>
          </a:p>
          <a:p>
            <a:pPr lvl="0"/>
            <a:r>
              <a:rPr lang="ru-RU" sz="3200" dirty="0"/>
              <a:t>правильная система ценообразования определяет ценовую политику предприятия и его коммерческие результаты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6915133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396607"/>
            <a:ext cx="10946176" cy="57803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Суть ценообразования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определить, какие цены необходимо установить на товары/услуги, чтобы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рентабельность фирмы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финансовую стабильность и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жизнеспособность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завладеть рынком,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увеличить рыночную долю,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обеспечить конкурентоспособность товара по ценовым показателям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/>
              <a:t>определить объем прибыли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6832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42" y="418641"/>
            <a:ext cx="10869058" cy="57583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стратегия ценообразования   </a:t>
            </a:r>
            <a:r>
              <a:rPr lang="ru-RU" sz="3200" dirty="0" smtClean="0"/>
              <a:t>воздействует </a:t>
            </a:r>
            <a:r>
              <a:rPr lang="ru-RU" sz="3200" dirty="0"/>
              <a:t>1) на объем </a:t>
            </a:r>
            <a:r>
              <a:rPr lang="ru-RU" sz="3200" dirty="0" smtClean="0"/>
              <a:t>продаж и </a:t>
            </a:r>
            <a:r>
              <a:rPr lang="ru-RU" sz="3200" dirty="0"/>
              <a:t>2) на размер прибыли </a:t>
            </a:r>
          </a:p>
          <a:p>
            <a:pPr marL="0" lvl="0" indent="0">
              <a:buNone/>
            </a:pPr>
            <a:r>
              <a:rPr lang="ru-RU" sz="3200" b="1" dirty="0"/>
              <a:t>учитывает внешние факторы </a:t>
            </a:r>
          </a:p>
          <a:p>
            <a:pPr marL="1079500" indent="0">
              <a:buNone/>
            </a:pPr>
            <a:r>
              <a:rPr lang="ru-RU" sz="3200" dirty="0"/>
              <a:t>1) поведение потребителей, </a:t>
            </a:r>
          </a:p>
          <a:p>
            <a:pPr marL="1079500" indent="0">
              <a:buNone/>
            </a:pPr>
            <a:r>
              <a:rPr lang="ru-RU" sz="3200" dirty="0"/>
              <a:t>2) рыночную среду, </a:t>
            </a:r>
          </a:p>
          <a:p>
            <a:pPr marL="1079500" indent="0">
              <a:buNone/>
            </a:pPr>
            <a:r>
              <a:rPr lang="ru-RU" sz="3200" dirty="0"/>
              <a:t>3) уровень конкуренции, </a:t>
            </a:r>
          </a:p>
          <a:p>
            <a:pPr marL="1079500" indent="0">
              <a:buNone/>
            </a:pPr>
            <a:r>
              <a:rPr lang="ru-RU" sz="3200" dirty="0"/>
              <a:t>4) поставщиков и посредников, </a:t>
            </a:r>
          </a:p>
          <a:p>
            <a:pPr marL="1079500" indent="0">
              <a:buNone/>
            </a:pPr>
            <a:r>
              <a:rPr lang="ru-RU" sz="3200" dirty="0"/>
              <a:t>5) экономическую ситуацию в стране (регионе), </a:t>
            </a:r>
          </a:p>
          <a:p>
            <a:pPr marL="1079500" indent="0">
              <a:buNone/>
            </a:pPr>
            <a:r>
              <a:rPr lang="ru-RU" sz="3200" dirty="0"/>
              <a:t>6) государственное регулирование цен </a:t>
            </a:r>
          </a:p>
          <a:p>
            <a:pPr marL="0" lvl="0" indent="0">
              <a:buNone/>
            </a:pPr>
            <a:r>
              <a:rPr lang="ru-RU" sz="3200" b="1" dirty="0"/>
              <a:t>учитывает внутренние факторы </a:t>
            </a:r>
          </a:p>
          <a:p>
            <a:pPr marL="1079500" indent="0">
              <a:buNone/>
            </a:pPr>
            <a:r>
              <a:rPr lang="ru-RU" sz="3200" dirty="0"/>
              <a:t>1) цели фирмы, </a:t>
            </a:r>
          </a:p>
          <a:p>
            <a:pPr marL="1079500" indent="0">
              <a:buNone/>
            </a:pPr>
            <a:r>
              <a:rPr lang="ru-RU" sz="3200" dirty="0"/>
              <a:t>2) стратегию маркетинговой политики,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77535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759" y="407624"/>
            <a:ext cx="11479576" cy="6257581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Механизм ценообразования представляет </a:t>
            </a:r>
          </a:p>
          <a:p>
            <a:pPr lvl="0"/>
            <a:r>
              <a:rPr lang="ru-RU" sz="3200" dirty="0"/>
              <a:t>связь между ценой, </a:t>
            </a:r>
            <a:r>
              <a:rPr lang="ru-RU" sz="3200" dirty="0" err="1"/>
              <a:t>ценообразующими</a:t>
            </a:r>
            <a:r>
              <a:rPr lang="ru-RU" sz="3200" dirty="0"/>
              <a:t> факторами, и способами-методами формирования цены</a:t>
            </a:r>
          </a:p>
          <a:p>
            <a:pPr lvl="0"/>
            <a:r>
              <a:rPr lang="ru-RU" sz="3200" dirty="0"/>
              <a:t>технологию процесса зарождения, функционирования, и изменения цены </a:t>
            </a:r>
          </a:p>
          <a:p>
            <a:pPr lvl="0"/>
            <a:r>
              <a:rPr lang="ru-RU" sz="3200" dirty="0"/>
              <a:t>Формирование цены можно представить как процесс, ограниченный принципами ценовой политики предприятия.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33064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407" y="305298"/>
            <a:ext cx="11676961" cy="6271772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Принципы ценообразования</a:t>
            </a:r>
            <a:r>
              <a:rPr lang="ru-RU" sz="3200" dirty="0"/>
              <a:t> </a:t>
            </a:r>
          </a:p>
          <a:p>
            <a:pPr marL="0" indent="0">
              <a:buNone/>
            </a:pPr>
            <a:r>
              <a:rPr lang="ru-RU" sz="3200" dirty="0" smtClean="0"/>
              <a:t> -  постоянно </a:t>
            </a:r>
            <a:r>
              <a:rPr lang="ru-RU" sz="3200" dirty="0"/>
              <a:t>действующие основные положения, характерные для всей системы </a:t>
            </a:r>
            <a:r>
              <a:rPr lang="ru-RU" sz="3200" dirty="0" smtClean="0"/>
              <a:t>цен, </a:t>
            </a:r>
            <a:r>
              <a:rPr lang="ru-RU" sz="3200" dirty="0"/>
              <a:t>и лежащие в ее основе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pPr marL="0" indent="0">
              <a:buNone/>
            </a:pPr>
            <a:r>
              <a:rPr lang="ru-RU" sz="3200" dirty="0"/>
              <a:t>Важнейшими принципами ценообразования являются:</a:t>
            </a:r>
          </a:p>
          <a:p>
            <a:pPr lvl="0"/>
            <a:r>
              <a:rPr lang="ru-RU" sz="3200" dirty="0"/>
              <a:t>научное обоснование цен;</a:t>
            </a:r>
          </a:p>
          <a:p>
            <a:pPr lvl="0"/>
            <a:r>
              <a:rPr lang="ru-RU" sz="3200" dirty="0"/>
              <a:t>целевая направленность цен;</a:t>
            </a:r>
          </a:p>
          <a:p>
            <a:pPr lvl="0"/>
            <a:r>
              <a:rPr lang="ru-RU" sz="3200" dirty="0"/>
              <a:t>непрерывность процесса ценообразования;</a:t>
            </a:r>
          </a:p>
          <a:p>
            <a:pPr lvl="0"/>
            <a:r>
              <a:rPr lang="ru-RU" sz="3200" dirty="0"/>
              <a:t>единство процесса ценообразования и контроля за соблюдением цен.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7322583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90" y="341522"/>
            <a:ext cx="11578728" cy="62685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b="1" dirty="0"/>
              <a:t> принцип научности обоснования цен </a:t>
            </a:r>
            <a:endParaRPr lang="ru-RU" dirty="0"/>
          </a:p>
          <a:p>
            <a:r>
              <a:rPr lang="ru-RU" dirty="0"/>
              <a:t>понимание и учет в ценообразовании объективных </a:t>
            </a:r>
            <a:r>
              <a:rPr lang="ru-RU" dirty="0" err="1" smtClean="0"/>
              <a:t>экон</a:t>
            </a:r>
            <a:r>
              <a:rPr lang="ru-RU" dirty="0" smtClean="0"/>
              <a:t>. </a:t>
            </a:r>
            <a:r>
              <a:rPr lang="ru-RU" dirty="0"/>
              <a:t>законов: </a:t>
            </a:r>
            <a:r>
              <a:rPr lang="ru-RU" dirty="0" smtClean="0"/>
              <a:t>закон </a:t>
            </a:r>
            <a:r>
              <a:rPr lang="ru-RU" dirty="0"/>
              <a:t>стоимости, закон спроса, закон предложения, закон конкуренции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smtClean="0"/>
              <a:t>Научное </a:t>
            </a:r>
            <a:r>
              <a:rPr lang="ru-RU" b="1" dirty="0"/>
              <a:t>обоснование цен: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анализ конъюнктуры рынка, рыночных факторов, действующей системы цен</a:t>
            </a:r>
          </a:p>
          <a:p>
            <a:pPr lvl="0"/>
            <a:r>
              <a:rPr lang="ru-RU" dirty="0"/>
              <a:t>выявление тенденции развития производства</a:t>
            </a:r>
          </a:p>
          <a:p>
            <a:pPr lvl="0"/>
            <a:r>
              <a:rPr lang="ru-RU" dirty="0"/>
              <a:t>прогноз изменения уровня издержек, спроса, качества товаров и др.</a:t>
            </a:r>
          </a:p>
          <a:p>
            <a:pPr marL="0" indent="0">
              <a:buNone/>
            </a:pPr>
            <a:r>
              <a:rPr lang="ru-RU" b="1" dirty="0" smtClean="0"/>
              <a:t>Научность </a:t>
            </a:r>
            <a:r>
              <a:rPr lang="ru-RU" b="1" dirty="0"/>
              <a:t>обоснования цен зависит</a:t>
            </a:r>
          </a:p>
          <a:p>
            <a:pPr lvl="0"/>
            <a:r>
              <a:rPr lang="ru-RU" dirty="0"/>
              <a:t>от полноты информационного обеспечения процесса установления цен – закон Парето</a:t>
            </a:r>
          </a:p>
          <a:p>
            <a:pPr lvl="0"/>
            <a:r>
              <a:rPr lang="ru-RU" dirty="0"/>
              <a:t>требует обширной и разнообразной </a:t>
            </a:r>
            <a:r>
              <a:rPr lang="ru-RU" dirty="0" smtClean="0"/>
              <a:t>информации - экономической</a:t>
            </a:r>
            <a:r>
              <a:rPr lang="ru-RU" dirty="0"/>
              <a:t>, политической, внутренней и внешней</a:t>
            </a:r>
          </a:p>
        </p:txBody>
      </p:sp>
    </p:spTree>
    <p:extLst>
      <p:ext uri="{BB962C8B-B14F-4D97-AF65-F5344CB8AC3E}">
        <p14:creationId xmlns:p14="http://schemas.microsoft.com/office/powerpoint/2010/main" xmlns="" val="5974559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641" y="264404"/>
            <a:ext cx="11534660" cy="6411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2) принцип целевой направленности цен</a:t>
            </a:r>
            <a:r>
              <a:rPr lang="ru-RU" dirty="0"/>
              <a:t> </a:t>
            </a:r>
          </a:p>
          <a:p>
            <a:pPr lvl="0"/>
            <a:r>
              <a:rPr lang="ru-RU" dirty="0"/>
              <a:t>четкое определение приоритетных экономических и социальных проблем, которые должны решаться с помощью цен</a:t>
            </a:r>
          </a:p>
          <a:p>
            <a:r>
              <a:rPr lang="ru-RU" dirty="0" smtClean="0"/>
              <a:t>понятие сущности </a:t>
            </a:r>
            <a:r>
              <a:rPr lang="ru-RU" dirty="0"/>
              <a:t>цены</a:t>
            </a:r>
          </a:p>
          <a:p>
            <a:r>
              <a:rPr lang="ru-RU" dirty="0" smtClean="0"/>
              <a:t>цена как средство решения проблем </a:t>
            </a:r>
            <a:r>
              <a:rPr lang="ru-RU" dirty="0"/>
              <a:t>социальной защиты населения</a:t>
            </a:r>
          </a:p>
          <a:p>
            <a:pPr lvl="0"/>
            <a:r>
              <a:rPr lang="ru-RU" dirty="0" smtClean="0"/>
              <a:t>цена как средство </a:t>
            </a:r>
            <a:r>
              <a:rPr lang="ru-RU" dirty="0"/>
              <a:t>освоения новой, прогрессивной продукции, повышение ее качества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но </a:t>
            </a:r>
            <a:r>
              <a:rPr lang="ru-RU" dirty="0"/>
              <a:t>это надо уметь, понимать =  </a:t>
            </a:r>
            <a:r>
              <a:rPr lang="ru-RU" dirty="0" err="1"/>
              <a:t>YotaPhone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во </a:t>
            </a:r>
            <a:r>
              <a:rPr lang="ru-RU" dirty="0"/>
              <a:t>многих странах на определенный период времени допускается </a:t>
            </a:r>
          </a:p>
          <a:p>
            <a:pPr lvl="0"/>
            <a:r>
              <a:rPr lang="ru-RU" dirty="0"/>
              <a:t>установление цен на принципиально новые виды продукции, обеспечивающие максимальную (монопольную) прибыль</a:t>
            </a:r>
          </a:p>
          <a:p>
            <a:pPr lvl="0"/>
            <a:r>
              <a:rPr lang="ru-RU" dirty="0"/>
              <a:t>снижение или отмена налогов</a:t>
            </a:r>
          </a:p>
        </p:txBody>
      </p:sp>
    </p:spTree>
    <p:extLst>
      <p:ext uri="{BB962C8B-B14F-4D97-AF65-F5344CB8AC3E}">
        <p14:creationId xmlns:p14="http://schemas.microsoft.com/office/powerpoint/2010/main" xmlns="" val="133181043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r>
              <a:rPr lang="ru-RU" sz="3200" b="1" dirty="0"/>
              <a:t>3. Принцип непрерывности процесса ценообразования  </a:t>
            </a:r>
            <a:endParaRPr lang="ru-RU" sz="3200" dirty="0"/>
          </a:p>
          <a:p>
            <a:r>
              <a:rPr lang="ru-RU" sz="3200" dirty="0"/>
              <a:t>Усиление динамичности процесса </a:t>
            </a:r>
          </a:p>
          <a:p>
            <a:r>
              <a:rPr lang="ru-RU" sz="3200" dirty="0"/>
              <a:t>3.1) продукция от сырья до готового изделия проходит ряд этапов (руда – чугун – сталь – прокат и т.д.), на каждом из которых она имеет свою цену. </a:t>
            </a:r>
          </a:p>
          <a:p>
            <a:r>
              <a:rPr lang="ru-RU" sz="3200" dirty="0"/>
              <a:t>3.2) в действующие цены постоянно вносятся изменения и дополнения в связи со снятием с производства устаревших товаров и освоением новых.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84065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/>
              <a:t>4. Принцип единства процесса ценообразования и контроля за соблюдением цен                                                                                                      </a:t>
            </a:r>
            <a:endParaRPr lang="ru-RU" sz="3200" dirty="0"/>
          </a:p>
          <a:p>
            <a:r>
              <a:rPr lang="ru-RU" sz="3200" dirty="0" smtClean="0"/>
              <a:t>государственные </a:t>
            </a:r>
            <a:r>
              <a:rPr lang="ru-RU" sz="3200" dirty="0"/>
              <a:t>органы обязаны контролировать цены</a:t>
            </a:r>
          </a:p>
          <a:p>
            <a:pPr lvl="0"/>
            <a:r>
              <a:rPr lang="ru-RU" sz="3200" dirty="0"/>
              <a:t>на продукцию и услуги тех отраслей, по которым осуществляется государственное регулирование цен</a:t>
            </a:r>
          </a:p>
          <a:p>
            <a:pPr lvl="0"/>
            <a:r>
              <a:rPr lang="ru-RU" sz="3200" dirty="0"/>
              <a:t>на продукцию и услуги предприятий и отраслей-монополистов: газ, электроэнергия, услуги транспорта и т.д.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r>
              <a:rPr lang="ru-RU" sz="3200" dirty="0"/>
              <a:t>Такой контроль осуществляется и по товарам, в отношении которых действует режим свободных цен. 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r>
              <a:rPr lang="ru-RU" sz="3200" dirty="0"/>
              <a:t>Цель контроля – проверка правильности применения установленных законодательством общих для всех принципов и правил ценообразования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041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911" y="517793"/>
            <a:ext cx="10758889" cy="565917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/>
              <a:t>Цена – это историческая категория, это история </a:t>
            </a:r>
            <a:r>
              <a:rPr lang="ru-RU" sz="3200" dirty="0" smtClean="0"/>
              <a:t>обмена</a:t>
            </a:r>
          </a:p>
          <a:p>
            <a:pPr marL="0" indent="0">
              <a:buNone/>
            </a:pPr>
            <a:endParaRPr lang="ru-RU" sz="3200" dirty="0"/>
          </a:p>
          <a:p>
            <a:pPr lvl="0"/>
            <a:r>
              <a:rPr lang="ru-RU" sz="3200" dirty="0"/>
              <a:t>сначала товар на товар, что затрудняло сравнение и эквивалентность обмена, поскольку продавец и покупатель имели разные единицы измерения</a:t>
            </a:r>
          </a:p>
          <a:p>
            <a:pPr lvl="0"/>
            <a:r>
              <a:rPr lang="ru-RU" sz="3200" dirty="0"/>
              <a:t>с появлением денег – </a:t>
            </a:r>
            <a:r>
              <a:rPr lang="ru-RU" sz="3200" dirty="0" smtClean="0"/>
              <a:t>появился единственный эквивалент всех товаров</a:t>
            </a:r>
          </a:p>
          <a:p>
            <a:pPr lvl="0"/>
            <a:r>
              <a:rPr lang="ru-RU" sz="3200" dirty="0" smtClean="0"/>
              <a:t>деньги </a:t>
            </a:r>
            <a:r>
              <a:rPr lang="ru-RU" sz="3200" dirty="0"/>
              <a:t>стали выражать цену в одинаковых единицах измерения, в одних и тех же единицах товарного эквивалента </a:t>
            </a:r>
            <a:endParaRPr lang="ru-RU" sz="3200" dirty="0" smtClean="0"/>
          </a:p>
          <a:p>
            <a:pPr lvl="0"/>
            <a:r>
              <a:rPr lang="ru-RU" sz="3200" dirty="0" smtClean="0"/>
              <a:t>Деньги позволили рассчитывать цену каждого товара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21870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Осуществление контроля = 2014-2015 гг.</a:t>
            </a:r>
          </a:p>
          <a:p>
            <a:r>
              <a:rPr lang="ru-RU" dirty="0"/>
              <a:t>В конце 2014 - начале 2015 гг.  прокуратура начала проверку розничных цен из-за жалоб населения на необоснованное завышение цен </a:t>
            </a:r>
          </a:p>
          <a:p>
            <a:endParaRPr lang="ru-RU" dirty="0"/>
          </a:p>
          <a:p>
            <a:r>
              <a:rPr lang="ru-RU" dirty="0"/>
              <a:t>По положению: розничная цена не должна превышать 30% </a:t>
            </a:r>
            <a:r>
              <a:rPr lang="ru-RU" dirty="0" smtClean="0"/>
              <a:t>закупочной</a:t>
            </a:r>
          </a:p>
          <a:p>
            <a:r>
              <a:rPr lang="ru-RU" dirty="0" smtClean="0"/>
              <a:t>Требование: показывать закупочно-оптовые цены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42847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В советский период</a:t>
            </a:r>
            <a:r>
              <a:rPr lang="ru-RU" sz="3200" dirty="0"/>
              <a:t> в условиях централизованной экономики господствовал затратный метод ценообразования</a:t>
            </a:r>
          </a:p>
          <a:p>
            <a:pPr lvl="0"/>
            <a:r>
              <a:rPr lang="ru-RU" sz="3200" dirty="0"/>
              <a:t>за базу цены принимались затраты на производство изделия</a:t>
            </a:r>
          </a:p>
          <a:p>
            <a:pPr lvl="0"/>
            <a:r>
              <a:rPr lang="ru-RU" sz="3200" dirty="0"/>
              <a:t>нередко до начала выпуска продукции </a:t>
            </a:r>
          </a:p>
          <a:p>
            <a:pPr lvl="0"/>
            <a:r>
              <a:rPr lang="ru-RU" sz="3200" dirty="0"/>
              <a:t>при затратном методе установления цены рынок лишь фиксировал уровень спроса на товар при уже установленной цене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1243941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Затратный подход к ценообразованию</a:t>
            </a:r>
          </a:p>
          <a:p>
            <a:pPr lvl="0"/>
            <a:r>
              <a:rPr lang="ru-RU" sz="3200" dirty="0"/>
              <a:t>классики политэкономии - изложили</a:t>
            </a:r>
          </a:p>
          <a:p>
            <a:pPr lvl="0"/>
            <a:r>
              <a:rPr lang="ru-RU" sz="3200" dirty="0"/>
              <a:t>является самым устоявшимся и на первый взгляд самым надежным, поскольку в его основе лежит такая реальная категория, как затраты фирмы на производство и сбыт товара, подтвержденные бухгалтерскими документами. </a:t>
            </a:r>
          </a:p>
          <a:p>
            <a:pPr lvl="0"/>
            <a:r>
              <a:rPr lang="ru-RU" sz="3200" dirty="0"/>
              <a:t>это метод ценообразования, с помощью которого для определения цены применяются фактические затраты фирмы на производство и организацию сбыта продукции. </a:t>
            </a:r>
          </a:p>
          <a:p>
            <a:pPr lvl="0"/>
            <a:r>
              <a:rPr lang="ru-RU" sz="3200" dirty="0"/>
              <a:t>имеет существенный недостаток - невозможно точно определить величину удельных затрат на единицу продукции, которая должна стать основой цены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30533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Ценностный/рыночный подход к ценообразованию</a:t>
            </a:r>
          </a:p>
          <a:p>
            <a:pPr lvl="0"/>
            <a:r>
              <a:rPr lang="ru-RU" sz="3200" dirty="0"/>
              <a:t>обеспечивает получение большей прибыли за счет достижения выгодного для фирмы соотношения "ценность/затраты", а не за счет максимального наращивания объемов продаж.</a:t>
            </a:r>
          </a:p>
          <a:p>
            <a:pPr lvl="0"/>
            <a:r>
              <a:rPr lang="ru-RU" sz="3200" dirty="0"/>
              <a:t>полезность данного товара для потребителя</a:t>
            </a:r>
          </a:p>
          <a:p>
            <a:pPr marL="0" indent="0">
              <a:buNone/>
            </a:pPr>
            <a:r>
              <a:rPr lang="ru-RU" sz="3200" dirty="0"/>
              <a:t> </a:t>
            </a:r>
            <a:endParaRPr lang="ru-RU" sz="3200" dirty="0" smtClean="0"/>
          </a:p>
          <a:p>
            <a:r>
              <a:rPr lang="ru-RU" sz="3200" dirty="0" smtClean="0"/>
              <a:t>А</a:t>
            </a:r>
            <a:r>
              <a:rPr lang="ru-RU" sz="3200" dirty="0"/>
              <a:t>. Маршалла (1824—1924): «Мы могли бы с равным основанием спорить о том, регулируется ли стоимость полезностью или издержками производства, как и о том, разрезает ли кусок бумаги верхнее или нижнее лезвие ножниц»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80629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современная экономическая теория </a:t>
            </a:r>
            <a:endParaRPr lang="ru-RU" sz="3200" dirty="0" smtClean="0"/>
          </a:p>
          <a:p>
            <a:r>
              <a:rPr lang="ru-RU" sz="3200" dirty="0" smtClean="0"/>
              <a:t>пытается </a:t>
            </a:r>
            <a:r>
              <a:rPr lang="ru-RU" sz="3200" dirty="0"/>
              <a:t>синтезировать оба этих подхода - в цене и стоимость, и полезность товара, </a:t>
            </a:r>
            <a:endParaRPr lang="ru-RU" sz="3200" dirty="0" smtClean="0"/>
          </a:p>
          <a:p>
            <a:r>
              <a:rPr lang="ru-RU" sz="3200" dirty="0" smtClean="0"/>
              <a:t>рассматривает </a:t>
            </a:r>
            <a:r>
              <a:rPr lang="ru-RU" sz="3200" dirty="0"/>
              <a:t>цену товара как сумму </a:t>
            </a:r>
            <a:r>
              <a:rPr lang="ru-RU" sz="3200" dirty="0" smtClean="0"/>
              <a:t>денег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которая </a:t>
            </a:r>
            <a:r>
              <a:rPr lang="ru-RU" sz="3200" dirty="0"/>
              <a:t>выражает стоимость товара и </a:t>
            </a:r>
            <a:endParaRPr lang="ru-RU" sz="3200" dirty="0" smtClean="0"/>
          </a:p>
          <a:p>
            <a:pPr marL="514350" indent="-514350">
              <a:buAutoNum type="arabicParenR"/>
            </a:pPr>
            <a:r>
              <a:rPr lang="ru-RU" sz="3200" dirty="0" smtClean="0"/>
              <a:t>которую </a:t>
            </a:r>
            <a:r>
              <a:rPr lang="ru-RU" sz="3200" dirty="0"/>
              <a:t>готов заплатить покупатель за полезность этого товара.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28155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Ценовая политика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 </a:t>
            </a:r>
            <a:r>
              <a:rPr lang="ru-RU" sz="3200" dirty="0" smtClean="0"/>
              <a:t>Система мероприятий маневрирования ценами, разработанная компанией для адаптации к рыночным условиям</a:t>
            </a:r>
            <a:endParaRPr lang="ru-RU" sz="3200" dirty="0"/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три </a:t>
            </a:r>
            <a:r>
              <a:rPr lang="ru-RU" sz="3200" dirty="0"/>
              <a:t>основные цели ценовой политики: </a:t>
            </a:r>
          </a:p>
          <a:p>
            <a:pPr lvl="0"/>
            <a:r>
              <a:rPr lang="ru-RU" sz="3200" dirty="0"/>
              <a:t>обеспечение выживаемости фирмы, </a:t>
            </a:r>
          </a:p>
          <a:p>
            <a:pPr lvl="0"/>
            <a:r>
              <a:rPr lang="ru-RU" sz="3200" dirty="0"/>
              <a:t>увеличение прибыли и </a:t>
            </a:r>
          </a:p>
          <a:p>
            <a:pPr lvl="0"/>
            <a:r>
              <a:rPr lang="ru-RU" sz="3200" dirty="0"/>
              <a:t>удержание рынка  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7065447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Обеспечение выживаемости – главная цель фирмы 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Выбор </a:t>
            </a:r>
            <a:r>
              <a:rPr lang="ru-RU" sz="3200" dirty="0"/>
              <a:t>этой цели обусловлен условиями:</a:t>
            </a:r>
          </a:p>
          <a:p>
            <a:r>
              <a:rPr lang="ru-RU" sz="3200" dirty="0"/>
              <a:t>   - ценовой спрос эластичен;</a:t>
            </a:r>
          </a:p>
          <a:p>
            <a:r>
              <a:rPr lang="ru-RU" sz="3200" dirty="0"/>
              <a:t>   - предприятие хочет добиться максимального роста сбыта и      </a:t>
            </a:r>
          </a:p>
          <a:p>
            <a:r>
              <a:rPr lang="ru-RU" sz="3200" dirty="0"/>
              <a:t>     увеличения совокупной прибыли  </a:t>
            </a:r>
          </a:p>
          <a:p>
            <a:r>
              <a:rPr lang="ru-RU" sz="3200" dirty="0"/>
              <a:t>   - увеличение объема реализации может сократить относи</a:t>
            </a:r>
          </a:p>
          <a:p>
            <a:r>
              <a:rPr lang="ru-RU" sz="3200" dirty="0"/>
              <a:t>     тельные издержки производства и сбыта;</a:t>
            </a:r>
          </a:p>
          <a:p>
            <a:r>
              <a:rPr lang="ru-RU" sz="3200" dirty="0"/>
              <a:t>   - низкие цены отпугивают конкурентов;</a:t>
            </a:r>
          </a:p>
          <a:p>
            <a:r>
              <a:rPr lang="ru-RU" sz="3200" dirty="0"/>
              <a:t>   - существует большой рынок потребления.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187820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Цель - максимизация прибыли  </a:t>
            </a:r>
          </a:p>
          <a:p>
            <a:pPr marL="0" indent="0">
              <a:buNone/>
            </a:pPr>
            <a:r>
              <a:rPr lang="ru-RU" sz="3200" dirty="0"/>
              <a:t> </a:t>
            </a:r>
          </a:p>
          <a:p>
            <a:r>
              <a:rPr lang="ru-RU" sz="3200" dirty="0"/>
              <a:t>Цель, основанная на максимизации прибыли, имеет несколько разновидностей:</a:t>
            </a:r>
          </a:p>
          <a:p>
            <a:pPr lvl="0"/>
            <a:r>
              <a:rPr lang="ru-RU" sz="3200" dirty="0"/>
              <a:t>установление фирмой на ряд лет стабильного дохода, соответствующего размеру средней прибыли;</a:t>
            </a:r>
          </a:p>
          <a:p>
            <a:pPr lvl="0"/>
            <a:r>
              <a:rPr lang="ru-RU" sz="3200" dirty="0"/>
              <a:t>расчет роста цены, и прибыли в связи с ростом стоимости капиталовложений;</a:t>
            </a:r>
          </a:p>
          <a:p>
            <a:pPr lvl="0"/>
            <a:r>
              <a:rPr lang="ru-RU" sz="3200" dirty="0"/>
              <a:t>стремление к быстрому получению первоначальной прибыли, так как компания не уверена в благоприятном развитии или ей не хватает денежных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63271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Цель - удержание рынка</a:t>
            </a:r>
          </a:p>
          <a:p>
            <a:pPr lvl="0"/>
            <a:r>
              <a:rPr lang="ru-RU" sz="3200" dirty="0"/>
              <a:t>сохранить существующее положение на рынке или благоприятные условия для своей деятельности</a:t>
            </a:r>
          </a:p>
          <a:p>
            <a:pPr lvl="0"/>
            <a:r>
              <a:rPr lang="ru-RU" sz="3200" dirty="0"/>
              <a:t>предотвратить спад сбыта и обострения конкуренции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63065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Этапы ценообразования</a:t>
            </a:r>
            <a:endParaRPr lang="ru-RU" sz="3200" dirty="0"/>
          </a:p>
          <a:p>
            <a:pPr lvl="0"/>
            <a:r>
              <a:rPr lang="ru-RU" sz="3200" dirty="0"/>
              <a:t>Изучение рынков и выбор типа рынка;</a:t>
            </a:r>
          </a:p>
          <a:p>
            <a:pPr lvl="0"/>
            <a:r>
              <a:rPr lang="ru-RU" sz="3200" dirty="0"/>
              <a:t>Определение ценовой политики;</a:t>
            </a:r>
          </a:p>
          <a:p>
            <a:pPr lvl="0"/>
            <a:r>
              <a:rPr lang="ru-RU" sz="3200" dirty="0"/>
              <a:t>Постановка целей и задач;</a:t>
            </a:r>
          </a:p>
          <a:p>
            <a:pPr lvl="0"/>
            <a:r>
              <a:rPr lang="ru-RU" sz="3200" dirty="0"/>
              <a:t>Оценка спроса на товар;</a:t>
            </a:r>
          </a:p>
          <a:p>
            <a:pPr lvl="0"/>
            <a:r>
              <a:rPr lang="ru-RU" sz="3200" dirty="0"/>
              <a:t>Анализ издержек (затрат);</a:t>
            </a:r>
          </a:p>
          <a:p>
            <a:pPr lvl="0"/>
            <a:r>
              <a:rPr lang="ru-RU" sz="3200" dirty="0"/>
              <a:t>Анализ цен и качества товаров конкурентов;</a:t>
            </a:r>
          </a:p>
          <a:p>
            <a:pPr lvl="0"/>
            <a:r>
              <a:rPr lang="ru-RU" sz="3200" dirty="0"/>
              <a:t>Выбор метода ценообразования;</a:t>
            </a:r>
          </a:p>
          <a:p>
            <a:pPr lvl="0"/>
            <a:r>
              <a:rPr lang="ru-RU" sz="3200" dirty="0"/>
              <a:t>Учет государственной ценовой политики;</a:t>
            </a:r>
          </a:p>
          <a:p>
            <a:pPr lvl="0"/>
            <a:r>
              <a:rPr lang="ru-RU" sz="3200" dirty="0"/>
              <a:t>Установление окончательной цены и проведение ее корректировки.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73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Цена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посредством денег</a:t>
            </a:r>
          </a:p>
          <a:p>
            <a:pPr marL="0" indent="0" algn="ctr">
              <a:buNone/>
            </a:pPr>
            <a:r>
              <a:rPr lang="ru-RU" dirty="0" smtClean="0"/>
              <a:t>опосредует </a:t>
            </a:r>
          </a:p>
          <a:p>
            <a:pPr marL="0" indent="0" algn="ctr">
              <a:buNone/>
            </a:pPr>
            <a:r>
              <a:rPr lang="ru-RU" dirty="0" smtClean="0"/>
              <a:t>все </a:t>
            </a:r>
            <a:r>
              <a:rPr lang="ru-RU" dirty="0"/>
              <a:t>товарно-денежные отношения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73363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1. Изучение рынков и выбор типа рынка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определить рынок, на котором предстоит работать, </a:t>
            </a:r>
          </a:p>
          <a:p>
            <a:pPr lvl="0"/>
            <a:r>
              <a:rPr lang="ru-RU" sz="3200" dirty="0"/>
              <a:t>твердо усвоить и понять, что ценовая политика продавца товара зависит от типа рынка, на котором он работает.</a:t>
            </a:r>
          </a:p>
          <a:p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11001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 Определение целей ценовой политики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после выбора рынка следует определить ценовую политику предприятия и цели ценовой политики </a:t>
            </a:r>
          </a:p>
          <a:p>
            <a:pPr lvl="0"/>
            <a:r>
              <a:rPr lang="ru-RU" sz="3200" dirty="0"/>
              <a:t>сформировать стратегические цели на кратко-, средне- или долгосрочную перспективу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31508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3. Оценка спроса на товар (работы, услуги)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После выбора рынка, определения положение товара на нем, ценовой политики и её целей, осуществляется маркетинговая оценка спроса на товар</a:t>
            </a:r>
          </a:p>
          <a:p>
            <a:pPr lvl="0"/>
            <a:r>
              <a:rPr lang="ru-RU" sz="3200" dirty="0"/>
              <a:t>любая цена (высокая или низкая) отразится на уровне спроса. </a:t>
            </a:r>
          </a:p>
          <a:p>
            <a:pPr lvl="0"/>
            <a:r>
              <a:rPr lang="ru-RU" sz="3200" dirty="0"/>
              <a:t>теоретически спрос и цена находятся в обратно пропорциональной зависимости, т.е. чем выше цена, тем ниже спрос, и наоборот. </a:t>
            </a:r>
          </a:p>
          <a:p>
            <a:pPr lvl="0"/>
            <a:r>
              <a:rPr lang="ru-RU" sz="3200" dirty="0"/>
              <a:t>но при реализации престижных и эксклюзивных товаров все наоборот – цена снятия сливок, цена – как показатель особого качества товара </a:t>
            </a:r>
          </a:p>
        </p:txBody>
      </p:sp>
    </p:spTree>
    <p:extLst>
      <p:ext uri="{BB962C8B-B14F-4D97-AF65-F5344CB8AC3E}">
        <p14:creationId xmlns:p14="http://schemas.microsoft.com/office/powerpoint/2010/main" xmlns="" val="39677232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4. Анализ издержек (затрат)</a:t>
            </a:r>
            <a:endParaRPr lang="ru-RU" sz="3200" dirty="0"/>
          </a:p>
          <a:p>
            <a:pPr lvl="0"/>
            <a:r>
              <a:rPr lang="ru-RU" sz="3200" dirty="0"/>
              <a:t>два вида издержек: постоянные и переменные.</a:t>
            </a:r>
          </a:p>
          <a:p>
            <a:pPr lvl="0"/>
            <a:r>
              <a:rPr lang="ru-RU" sz="3200" dirty="0"/>
              <a:t>анализ соотношения постоянных и переменных затрат, объема производства продукции и прибыли носит название </a:t>
            </a:r>
            <a:r>
              <a:rPr lang="ru-RU" sz="3200" u="sng" dirty="0" err="1">
                <a:hlinkClick r:id="rId2" tooltip="Операционный анализ как подход к ценообразованию"/>
              </a:rPr>
              <a:t>СVР</a:t>
            </a:r>
            <a:r>
              <a:rPr lang="ru-RU" sz="3200" u="sng" dirty="0">
                <a:hlinkClick r:id="rId2" tooltip="Операционный анализ как подход к ценообразованию"/>
              </a:rPr>
              <a:t>-анализ</a:t>
            </a:r>
            <a:r>
              <a:rPr lang="ru-RU" sz="3200" dirty="0"/>
              <a:t> (</a:t>
            </a:r>
            <a:r>
              <a:rPr lang="ru-RU" sz="3200" dirty="0" err="1"/>
              <a:t>Соst-Volume-Рrof</a:t>
            </a:r>
            <a:r>
              <a:rPr lang="en-US" sz="3200" dirty="0" err="1"/>
              <a:t>i</a:t>
            </a:r>
            <a:r>
              <a:rPr lang="ru-RU" sz="3200" dirty="0"/>
              <a:t>t)</a:t>
            </a:r>
          </a:p>
          <a:p>
            <a:pPr lvl="0"/>
            <a:r>
              <a:rPr lang="ru-RU" sz="3200" dirty="0"/>
              <a:t>цены должны покрыть издержки, должны быть стабильными </a:t>
            </a:r>
          </a:p>
          <a:p>
            <a:r>
              <a:rPr lang="ru-RU" sz="3200" dirty="0"/>
              <a:t>частый пересмотр цен может нанести </a:t>
            </a:r>
            <a:r>
              <a:rPr lang="ru-RU" sz="3200" dirty="0" smtClean="0"/>
              <a:t>урон </a:t>
            </a:r>
            <a:endParaRPr lang="ru-RU" sz="3200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561717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5. Анализ цен и качества товаров конкурентов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Определить диапазон цен: разница между верхней и нижней границами цены; </a:t>
            </a:r>
          </a:p>
          <a:p>
            <a:pPr lvl="0"/>
            <a:r>
              <a:rPr lang="ru-RU" sz="3200" dirty="0"/>
              <a:t>Верхняя граница цены определяется спросом и нижняя – на основании издержек</a:t>
            </a:r>
          </a:p>
          <a:p>
            <a:pPr lvl="0"/>
            <a:r>
              <a:rPr lang="ru-RU" sz="3200" dirty="0"/>
              <a:t>Ценовой диапазон позволяет определить позиции и поведение конкурентов, цену и качество их товаров</a:t>
            </a:r>
          </a:p>
          <a:p>
            <a:pPr lvl="0"/>
            <a:r>
              <a:rPr lang="ru-RU" sz="3200" dirty="0"/>
              <a:t>Следует знать цены конкурентов, отличительные особенности их товаров.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88910001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6. Выбор метода ценообразования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рассчитывается исходная цена товара на основе одного из двух методов</a:t>
            </a:r>
            <a:r>
              <a:rPr lang="ru-RU" sz="3200" dirty="0" smtClean="0"/>
              <a:t>: затратного и рыночного методов ценообразования </a:t>
            </a:r>
            <a:endParaRPr lang="ru-RU" sz="3200" dirty="0"/>
          </a:p>
          <a:p>
            <a:pPr lvl="0"/>
            <a:r>
              <a:rPr lang="ru-RU" sz="3200" dirty="0"/>
              <a:t>затратный подход ориентирован в первую очередь на себестоимость (издержки производства, обращения, реализации) продукции </a:t>
            </a:r>
          </a:p>
          <a:p>
            <a:pPr lvl="0"/>
            <a:r>
              <a:rPr lang="ru-RU" sz="3200" dirty="0"/>
              <a:t>рыночный подход ориентирован на ценностную оценку продукции – на качества, новизну, привлекательность, особые свойства и полезности</a:t>
            </a:r>
          </a:p>
          <a:p>
            <a:pPr lvl="0"/>
            <a:r>
              <a:rPr lang="ru-RU" sz="3200" dirty="0"/>
              <a:t>величина исходной цены корректируется с учетом последующего анализа </a:t>
            </a:r>
          </a:p>
        </p:txBody>
      </p:sp>
    </p:spTree>
    <p:extLst>
      <p:ext uri="{BB962C8B-B14F-4D97-AF65-F5344CB8AC3E}">
        <p14:creationId xmlns:p14="http://schemas.microsoft.com/office/powerpoint/2010/main" xmlns="" val="304008688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457200" lvl="1" indent="0">
              <a:buNone/>
            </a:pPr>
            <a:r>
              <a:rPr lang="ru-RU" sz="3200" b="1" dirty="0"/>
              <a:t>Учет государственной ценовой политики</a:t>
            </a:r>
            <a:r>
              <a:rPr lang="ru-RU" sz="3200" dirty="0"/>
              <a:t>. </a:t>
            </a:r>
          </a:p>
          <a:p>
            <a:pPr lvl="0"/>
            <a:r>
              <a:rPr lang="ru-RU" sz="3200" dirty="0"/>
              <a:t>окончательная цена устанавливается с учетом единых положений (правил), требований и нормативных </a:t>
            </a:r>
            <a:r>
              <a:rPr lang="ru-RU" sz="3200" dirty="0" smtClean="0"/>
              <a:t>актов государственной ценовой политики 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14696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8. Установление </a:t>
            </a:r>
            <a:r>
              <a:rPr lang="ru-RU" sz="3200" b="1" dirty="0"/>
              <a:t>окончательной цены и проведение корректировки цен</a:t>
            </a:r>
            <a:r>
              <a:rPr lang="ru-RU" sz="3200" dirty="0"/>
              <a:t>.</a:t>
            </a:r>
          </a:p>
          <a:p>
            <a:pPr marL="0" lvl="0" indent="0">
              <a:buNone/>
            </a:pPr>
            <a:r>
              <a:rPr lang="ru-RU" sz="3200" dirty="0"/>
              <a:t>при установлении размера окончательной цены следует учесть целый комплекс факторов </a:t>
            </a:r>
            <a:endParaRPr lang="ru-RU" sz="3200" dirty="0" smtClean="0"/>
          </a:p>
          <a:p>
            <a:pPr marL="514350" lvl="0" indent="-514350">
              <a:buAutoNum type="arabicParenR"/>
            </a:pPr>
            <a:r>
              <a:rPr lang="ru-RU" sz="3200" dirty="0" smtClean="0"/>
              <a:t>психологическое </a:t>
            </a:r>
            <a:r>
              <a:rPr lang="ru-RU" sz="3200" dirty="0"/>
              <a:t>воздействие на потребителя</a:t>
            </a:r>
            <a:r>
              <a:rPr lang="ru-RU" sz="3200" dirty="0" smtClean="0"/>
              <a:t>,</a:t>
            </a:r>
          </a:p>
          <a:p>
            <a:pPr marL="514350" lvl="0" indent="-514350">
              <a:buAutoNum type="arabicParenR"/>
            </a:pPr>
            <a:r>
              <a:rPr lang="ru-RU" sz="3200" dirty="0" smtClean="0"/>
              <a:t>влияние </a:t>
            </a:r>
            <a:r>
              <a:rPr lang="ru-RU" sz="3200" dirty="0"/>
              <a:t>разных элементов маркетинга, </a:t>
            </a:r>
            <a:endParaRPr lang="ru-RU" sz="3200" dirty="0" smtClean="0"/>
          </a:p>
          <a:p>
            <a:pPr marL="514350" lvl="0" indent="-514350">
              <a:buAutoNum type="arabicParenR"/>
            </a:pPr>
            <a:r>
              <a:rPr lang="ru-RU" sz="3200" dirty="0" smtClean="0"/>
              <a:t>соблюдение </a:t>
            </a:r>
            <a:r>
              <a:rPr lang="ru-RU" sz="3200" dirty="0"/>
              <a:t>исходных целей ценовой политики, </a:t>
            </a:r>
            <a:endParaRPr lang="ru-RU" sz="3200" dirty="0" smtClean="0"/>
          </a:p>
          <a:p>
            <a:pPr marL="514350" lvl="0" indent="-514350">
              <a:buAutoNum type="arabicParenR"/>
            </a:pPr>
            <a:r>
              <a:rPr lang="ru-RU" sz="3200" dirty="0" smtClean="0"/>
              <a:t>реакцию </a:t>
            </a:r>
            <a:r>
              <a:rPr lang="ru-RU" sz="3200" dirty="0"/>
              <a:t>конкурентов, посредников, поставщиков, покупателей, непосредственно торговых работников, государственных органов власти.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41317048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5100" b="1" dirty="0"/>
              <a:t>Ценообразование на рынке</a:t>
            </a:r>
            <a:r>
              <a:rPr lang="ru-RU" sz="5100" dirty="0"/>
              <a:t> </a:t>
            </a:r>
            <a:r>
              <a:rPr lang="ru-RU" sz="5100" dirty="0" smtClean="0"/>
              <a:t> </a:t>
            </a:r>
            <a:r>
              <a:rPr lang="ru-RU" sz="5100" dirty="0"/>
              <a:t> </a:t>
            </a:r>
            <a:r>
              <a:rPr lang="ru-RU" sz="5100" dirty="0" smtClean="0"/>
              <a:t>=?=</a:t>
            </a:r>
          </a:p>
          <a:p>
            <a:pPr marL="0" indent="0">
              <a:buNone/>
            </a:pPr>
            <a:endParaRPr lang="ru-RU" sz="5100" dirty="0"/>
          </a:p>
          <a:p>
            <a:r>
              <a:rPr lang="ru-RU" sz="5100" dirty="0" smtClean="0"/>
              <a:t>Предприятие рассчитывает, что все </a:t>
            </a:r>
            <a:r>
              <a:rPr lang="ru-RU" sz="5100" dirty="0"/>
              <a:t>издержки на производство и сбыт продукции </a:t>
            </a:r>
            <a:r>
              <a:rPr lang="ru-RU" sz="5100" dirty="0" smtClean="0"/>
              <a:t>будут </a:t>
            </a:r>
            <a:r>
              <a:rPr lang="ru-RU" sz="5100" dirty="0"/>
              <a:t>полностью компенсированы доходом, полученным от продажи этой продукции = в противном случае = банкротство</a:t>
            </a:r>
          </a:p>
          <a:p>
            <a:r>
              <a:rPr lang="ru-RU" sz="5100" dirty="0"/>
              <a:t> </a:t>
            </a:r>
            <a:r>
              <a:rPr lang="ru-RU" sz="5100" dirty="0" smtClean="0"/>
              <a:t>выживаемость </a:t>
            </a:r>
            <a:r>
              <a:rPr lang="ru-RU" sz="5100" dirty="0"/>
              <a:t>и развитие компании требует получения прибыли</a:t>
            </a:r>
          </a:p>
          <a:p>
            <a:pPr marL="0" indent="0">
              <a:buNone/>
            </a:pPr>
            <a:r>
              <a:rPr lang="ru-RU" sz="5100" dirty="0"/>
              <a:t> </a:t>
            </a:r>
          </a:p>
          <a:p>
            <a:r>
              <a:rPr lang="ru-RU" sz="5100" dirty="0"/>
              <a:t>рыночная цена устанавливается не только компанией, но и </a:t>
            </a:r>
            <a:r>
              <a:rPr lang="ru-RU" sz="5100" dirty="0" smtClean="0"/>
              <a:t>покупателем, который </a:t>
            </a:r>
          </a:p>
          <a:p>
            <a:pPr marL="1344613" lvl="0"/>
            <a:r>
              <a:rPr lang="ru-RU" sz="5100" dirty="0" smtClean="0"/>
              <a:t>имеет </a:t>
            </a:r>
            <a:r>
              <a:rPr lang="ru-RU" sz="5100" dirty="0"/>
              <a:t>свои интересы</a:t>
            </a:r>
          </a:p>
          <a:p>
            <a:pPr marL="1344613" lvl="0"/>
            <a:r>
              <a:rPr lang="ru-RU" sz="5100" dirty="0"/>
              <a:t>анализирует свой бюджет</a:t>
            </a:r>
          </a:p>
          <a:p>
            <a:pPr marL="1344613" lvl="0"/>
            <a:r>
              <a:rPr lang="ru-RU" sz="5100" dirty="0" smtClean="0"/>
              <a:t>учитывает степень </a:t>
            </a:r>
            <a:r>
              <a:rPr lang="ru-RU" sz="5100" dirty="0"/>
              <a:t>полезности данного товара</a:t>
            </a:r>
          </a:p>
          <a:p>
            <a:pPr marL="1344613" lvl="0"/>
            <a:r>
              <a:rPr lang="ru-RU" sz="5100" dirty="0"/>
              <a:t>оправдание ожиданий при покупке товара</a:t>
            </a:r>
          </a:p>
          <a:p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564719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r>
              <a:rPr lang="ru-RU" sz="800" dirty="0" smtClean="0"/>
              <a:t>1</a:t>
            </a:r>
            <a:endParaRPr lang="ru-RU" sz="8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173" y="683045"/>
            <a:ext cx="10748038" cy="313980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16096" y="4714298"/>
            <a:ext cx="112482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цена должна сбалансировать интересы предпринимателя и покупателя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09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945" y="517793"/>
            <a:ext cx="10736855" cy="565917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два </a:t>
            </a:r>
            <a:r>
              <a:rPr lang="ru-RU" dirty="0"/>
              <a:t>подхода, две теории формирования цен</a:t>
            </a:r>
            <a:r>
              <a:rPr lang="ru-RU" dirty="0" smtClean="0"/>
              <a:t>:</a:t>
            </a:r>
          </a:p>
          <a:p>
            <a:pPr marL="5475288" indent="0" defTabSz="1046163">
              <a:buNone/>
            </a:pPr>
            <a:r>
              <a:rPr lang="ru-RU" dirty="0" smtClean="0"/>
              <a:t>рыночный </a:t>
            </a:r>
            <a:r>
              <a:rPr lang="ru-RU" dirty="0"/>
              <a:t>и </a:t>
            </a:r>
            <a:endParaRPr lang="ru-RU" dirty="0" smtClean="0"/>
          </a:p>
          <a:p>
            <a:pPr marL="5475288" indent="0" defTabSz="1046163">
              <a:buNone/>
            </a:pPr>
            <a:r>
              <a:rPr lang="ru-RU" dirty="0" smtClean="0"/>
              <a:t>производственный </a:t>
            </a:r>
            <a:r>
              <a:rPr lang="ru-RU" dirty="0"/>
              <a:t>(затратный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465962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ценообразование или механизмы формирования цен</a:t>
            </a:r>
            <a:r>
              <a:rPr lang="ru-RU" sz="3200" dirty="0"/>
              <a:t>:</a:t>
            </a:r>
          </a:p>
          <a:p>
            <a:pPr marL="1520825" lvl="0" indent="-514350">
              <a:buFont typeface="+mj-lt"/>
              <a:buAutoNum type="arabicParenR"/>
            </a:pPr>
            <a:r>
              <a:rPr lang="ru-RU" sz="3200" dirty="0"/>
              <a:t>маркетинговый </a:t>
            </a:r>
          </a:p>
          <a:p>
            <a:pPr marL="1520825" lvl="0" indent="-514350">
              <a:buFont typeface="+mj-lt"/>
              <a:buAutoNum type="arabicParenR"/>
            </a:pPr>
            <a:r>
              <a:rPr lang="ru-RU" sz="3200" dirty="0"/>
              <a:t>нормативный</a:t>
            </a:r>
          </a:p>
          <a:p>
            <a:pPr marL="1520825" lvl="0" indent="-514350">
              <a:buFont typeface="+mj-lt"/>
              <a:buAutoNum type="arabicParenR"/>
            </a:pPr>
            <a:r>
              <a:rPr lang="ru-RU" sz="3200" dirty="0"/>
              <a:t>смешанный/комбинированный</a:t>
            </a:r>
          </a:p>
          <a:p>
            <a:pPr marL="1520825" lvl="0" indent="-514350">
              <a:buFont typeface="+mj-lt"/>
              <a:buAutoNum type="arabicParenR"/>
            </a:pPr>
            <a:r>
              <a:rPr lang="ru-RU" sz="3200" dirty="0" err="1"/>
              <a:t>маркетингово</a:t>
            </a:r>
            <a:r>
              <a:rPr lang="ru-RU" sz="3200" dirty="0"/>
              <a:t>-нормативный</a:t>
            </a:r>
          </a:p>
          <a:p>
            <a:pPr marL="1520825" lvl="0" indent="-514350">
              <a:buFont typeface="+mj-lt"/>
              <a:buAutoNum type="arabicParenR"/>
            </a:pPr>
            <a:r>
              <a:rPr lang="ru-RU" sz="3200" dirty="0"/>
              <a:t>нормативно-маркетинговый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769736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маркетинговый</a:t>
            </a:r>
            <a:r>
              <a:rPr lang="ru-RU" sz="3200" dirty="0"/>
              <a:t>, </a:t>
            </a:r>
          </a:p>
          <a:p>
            <a:pPr lvl="0"/>
            <a:r>
              <a:rPr lang="ru-RU" sz="3200" dirty="0"/>
              <a:t>цены формируются с учетом спроса и предложения</a:t>
            </a:r>
          </a:p>
          <a:p>
            <a:pPr lvl="0"/>
            <a:r>
              <a:rPr lang="ru-RU" sz="3200" dirty="0"/>
              <a:t>тщательно анализируются потребности и потребитель</a:t>
            </a:r>
          </a:p>
          <a:p>
            <a:pPr lvl="0"/>
            <a:r>
              <a:rPr lang="ru-RU" sz="3200" dirty="0"/>
              <a:t>на основе рыночных законов </a:t>
            </a:r>
          </a:p>
        </p:txBody>
      </p:sp>
    </p:spTree>
    <p:extLst>
      <p:ext uri="{BB962C8B-B14F-4D97-AF65-F5344CB8AC3E}">
        <p14:creationId xmlns:p14="http://schemas.microsoft.com/office/powerpoint/2010/main" xmlns="" val="236941040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нормативный</a:t>
            </a:r>
            <a:r>
              <a:rPr lang="ru-RU" sz="3200" dirty="0"/>
              <a:t>, цены формируются</a:t>
            </a:r>
          </a:p>
          <a:p>
            <a:pPr lvl="0"/>
            <a:r>
              <a:rPr lang="ru-RU" sz="3200" dirty="0"/>
              <a:t>в рамках нормативных актов (методик, директив, законов, постановлений, распоряжений)</a:t>
            </a:r>
          </a:p>
          <a:p>
            <a:pPr lvl="0"/>
            <a:r>
              <a:rPr lang="ru-RU" sz="3200" dirty="0"/>
              <a:t>на основе известных нормативов себестоимости и рентабельности (или параметров цен)</a:t>
            </a:r>
          </a:p>
          <a:p>
            <a:pPr lvl="0"/>
            <a:r>
              <a:rPr lang="ru-RU" sz="3200" dirty="0"/>
              <a:t>предполагает преимущественно директивное регулирование, основу которого составляет планирование с зачетом достигнутых предприятием результатов, при этом нормативно определяются не только издержки производства и реализации, но и желаемые размеры их снижения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284099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смешанный/комбинированный</a:t>
            </a:r>
            <a:endParaRPr lang="ru-RU" sz="3200" dirty="0"/>
          </a:p>
          <a:p>
            <a:r>
              <a:rPr lang="ru-RU" sz="3200" dirty="0"/>
              <a:t>различная степень преобладания маркетингового или нормативного подхода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083332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err="1"/>
              <a:t>маркетингово</a:t>
            </a:r>
            <a:r>
              <a:rPr lang="ru-RU" sz="3200" b="1" dirty="0"/>
              <a:t>-нормативный механизм</a:t>
            </a:r>
            <a:r>
              <a:rPr lang="ru-RU" sz="3200" dirty="0"/>
              <a:t>, </a:t>
            </a:r>
          </a:p>
          <a:p>
            <a:pPr lvl="0"/>
            <a:r>
              <a:rPr lang="ru-RU" sz="3200" dirty="0"/>
              <a:t>на базе маркетингового подхода </a:t>
            </a:r>
          </a:p>
          <a:p>
            <a:pPr lvl="0"/>
            <a:r>
              <a:rPr lang="ru-RU" sz="3200" dirty="0"/>
              <a:t>с использованием нормативных элементов </a:t>
            </a:r>
          </a:p>
          <a:p>
            <a:pPr lvl="0"/>
            <a:r>
              <a:rPr lang="ru-RU" sz="3200" dirty="0"/>
              <a:t>с применением методов расчета цен – полных, прямых или предельных затрат; </a:t>
            </a:r>
          </a:p>
          <a:p>
            <a:pPr lvl="0"/>
            <a:r>
              <a:rPr lang="ru-RU" sz="3200" dirty="0"/>
              <a:t>на базе стандартных или нормативных издержек производства; </a:t>
            </a:r>
          </a:p>
          <a:p>
            <a:pPr lvl="0"/>
            <a:r>
              <a:rPr lang="ru-RU" sz="3200" dirty="0"/>
              <a:t>на базе целевой или нормативной величины прибыли</a:t>
            </a:r>
          </a:p>
          <a:p>
            <a:pPr lvl="0"/>
            <a:r>
              <a:rPr lang="ru-RU" sz="3200" dirty="0"/>
              <a:t>функционирует в условиях независимости товаропроизводителей в формировании стоимостных и натуральных показателей, однако предполагает вмешательство правительства в принятие решений по ценам;</a:t>
            </a:r>
          </a:p>
        </p:txBody>
      </p:sp>
    </p:spTree>
    <p:extLst>
      <p:ext uri="{BB962C8B-B14F-4D97-AF65-F5344CB8AC3E}">
        <p14:creationId xmlns:p14="http://schemas.microsoft.com/office/powerpoint/2010/main" xmlns="" val="419246318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/>
              <a:t>нормативно-маркетинговый </a:t>
            </a:r>
            <a:endParaRPr lang="ru-RU" sz="3200" dirty="0"/>
          </a:p>
          <a:p>
            <a:pPr lvl="0"/>
            <a:r>
              <a:rPr lang="ru-RU" sz="3200" dirty="0"/>
              <a:t>на базе нормативного подхода с элементами маркетингового</a:t>
            </a:r>
          </a:p>
          <a:p>
            <a:pPr lvl="0"/>
            <a:r>
              <a:rPr lang="ru-RU" sz="3200" dirty="0"/>
              <a:t>предусматривает ослабление функции правительственного регулирования цен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268781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/>
              <a:t>Престижное ценообразование</a:t>
            </a:r>
            <a:endParaRPr lang="ru-RU" sz="3200" dirty="0"/>
          </a:p>
          <a:p>
            <a:pPr lvl="0"/>
            <a:r>
              <a:rPr lang="ru-RU" dirty="0"/>
              <a:t>установление </a:t>
            </a:r>
            <a:r>
              <a:rPr lang="ru-RU" dirty="0" smtClean="0"/>
              <a:t>высоких цен </a:t>
            </a:r>
            <a:r>
              <a:rPr lang="ru-RU" dirty="0"/>
              <a:t>на продаваемые товары </a:t>
            </a:r>
            <a:r>
              <a:rPr lang="ru-RU" dirty="0" smtClean="0"/>
              <a:t> по </a:t>
            </a:r>
            <a:r>
              <a:rPr lang="ru-RU" dirty="0"/>
              <a:t>сравнению с товарами конкурирующих фирм, с использованием престижа товарной марки или высокого имиджа </a:t>
            </a:r>
            <a:r>
              <a:rPr lang="ru-RU" dirty="0" smtClean="0"/>
              <a:t>компании</a:t>
            </a:r>
            <a:endParaRPr lang="ru-RU" dirty="0"/>
          </a:p>
          <a:p>
            <a:pPr lvl="0"/>
            <a:r>
              <a:rPr lang="ru-RU" dirty="0" smtClean="0"/>
              <a:t>Высокие цены устанавливаются </a:t>
            </a:r>
            <a:r>
              <a:rPr lang="ru-RU" dirty="0"/>
              <a:t>на товары и услуги со специфическими характеристиками люксового уровня качества и огромным демонстрационным эффектом</a:t>
            </a:r>
          </a:p>
          <a:p>
            <a:pPr lvl="0"/>
            <a:r>
              <a:rPr lang="ru-RU" dirty="0"/>
              <a:t>Если подобные товары будут продаваться по более низким ценам, и каждый покупатель сможет купить их, т. е. они станут легкодоступными, то данные товары потеряют свою основную товарную ценность и привлекательность для целевого рынка престижных покупателей</a:t>
            </a:r>
          </a:p>
          <a:p>
            <a:pPr lvl="0"/>
            <a:r>
              <a:rPr lang="ru-RU" dirty="0"/>
              <a:t>Поэтому продавать их по низким ценам не представляется возможным.</a:t>
            </a:r>
          </a:p>
        </p:txBody>
      </p:sp>
    </p:spTree>
    <p:extLst>
      <p:ext uri="{BB962C8B-B14F-4D97-AF65-F5344CB8AC3E}">
        <p14:creationId xmlns:p14="http://schemas.microsoft.com/office/powerpoint/2010/main" xmlns="" val="25217823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Контрольные вопросы</a:t>
            </a:r>
          </a:p>
          <a:p>
            <a:r>
              <a:rPr lang="ru-RU" dirty="0" smtClean="0"/>
              <a:t>1</a:t>
            </a:r>
            <a:r>
              <a:rPr lang="ru-RU" dirty="0"/>
              <a:t>.    Какую роль играют цены на рынке совершенной конкуренции? Могут ли действия отдельной фирмы на рынке совершенной конкуренции изменить рыночную цену?</a:t>
            </a:r>
          </a:p>
          <a:p>
            <a:r>
              <a:rPr lang="ru-RU" dirty="0" smtClean="0"/>
              <a:t>2</a:t>
            </a:r>
            <a:r>
              <a:rPr lang="ru-RU" dirty="0"/>
              <a:t>.    Является ли рынок хлебобулочных изделий конкурентным?</a:t>
            </a:r>
          </a:p>
          <a:p>
            <a:r>
              <a:rPr lang="ru-RU" dirty="0" smtClean="0"/>
              <a:t>3</a:t>
            </a:r>
            <a:r>
              <a:rPr lang="ru-RU" dirty="0"/>
              <a:t>.    На каком рынке монопольная власть выше: на рынке алкогольных напитков или на рынке шоколада? Как это отражается на ценах?</a:t>
            </a:r>
          </a:p>
          <a:p>
            <a:r>
              <a:rPr lang="ru-RU" dirty="0" smtClean="0"/>
              <a:t>4</a:t>
            </a:r>
            <a:r>
              <a:rPr lang="ru-RU" dirty="0"/>
              <a:t>.    Приведите примеры стимулирующего воздействия цены на действия продавцов и покупателей товара.</a:t>
            </a:r>
          </a:p>
          <a:p>
            <a:r>
              <a:rPr lang="ru-RU" dirty="0" smtClean="0"/>
              <a:t>5</a:t>
            </a:r>
            <a:r>
              <a:rPr lang="ru-RU" dirty="0"/>
              <a:t>.    Приведите аргументы «за» и «против» регулирования цен естественного монополиста, учитывая особенности естественной монополии.</a:t>
            </a:r>
          </a:p>
          <a:p>
            <a:r>
              <a:rPr lang="ru-RU" dirty="0" smtClean="0"/>
              <a:t>6</a:t>
            </a:r>
            <a:r>
              <a:rPr lang="ru-RU" dirty="0"/>
              <a:t>.    Какую роль играют в ценообразовании коэффициенты эластичности?</a:t>
            </a:r>
          </a:p>
          <a:p>
            <a:r>
              <a:rPr lang="ru-RU" dirty="0" smtClean="0"/>
              <a:t>7</a:t>
            </a:r>
            <a:r>
              <a:rPr lang="ru-RU" dirty="0"/>
              <a:t>.    Как на чувствительность покупателя к цене влияет наличие на рынке заменяющих товаров?</a:t>
            </a:r>
          </a:p>
          <a:p>
            <a:r>
              <a:rPr lang="ru-RU" dirty="0" smtClean="0"/>
              <a:t>8</a:t>
            </a:r>
            <a:r>
              <a:rPr lang="ru-RU" dirty="0"/>
              <a:t>.    Какие факторы определяют эластичность спроса на товары-инновации?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359760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418641"/>
            <a:ext cx="11166514" cy="6022727"/>
          </a:xfrm>
        </p:spPr>
        <p:txBody>
          <a:bodyPr>
            <a:normAutofit fontScale="92500"/>
          </a:bodyPr>
          <a:lstStyle/>
          <a:p>
            <a:r>
              <a:rPr lang="ru-RU" dirty="0"/>
              <a:t>9.    Как изменится поведение покупателей при отсутствии товаров-заменителей?</a:t>
            </a:r>
          </a:p>
          <a:p>
            <a:r>
              <a:rPr lang="ru-RU" dirty="0"/>
              <a:t>10.    Различается ли эластичность спроса по цене в краткосрочном и долгосрочном периодах? Почему?</a:t>
            </a:r>
          </a:p>
          <a:p>
            <a:r>
              <a:rPr lang="ru-RU" dirty="0"/>
              <a:t>11.    Почему в подавляющем большинстве случаев коэффициент прямой эластичности спроса по цене является отрицательным?</a:t>
            </a:r>
          </a:p>
          <a:p>
            <a:r>
              <a:rPr lang="ru-RU" dirty="0"/>
              <a:t>12.    Если при росте цены на 1% объем спроса упал на 5%, то спрос можно считать: а) эластичным; б) неэластичным. Ответ пояснить.</a:t>
            </a:r>
          </a:p>
          <a:p>
            <a:r>
              <a:rPr lang="ru-RU" dirty="0"/>
              <a:t>13.    При высокой эластичности спроса по цене для производителя выгоднее повышать или понижать цену на данный товар? Ответ пояснить.</a:t>
            </a:r>
          </a:p>
          <a:p>
            <a:r>
              <a:rPr lang="ru-RU" dirty="0"/>
              <a:t>14.    Какие факторы ценообразования можно отнести к внутренним?</a:t>
            </a:r>
          </a:p>
          <a:p>
            <a:r>
              <a:rPr lang="ru-RU" dirty="0"/>
              <a:t>15.    Какие факторы ценообразования являются внешними по отношению к предприятию и почему?</a:t>
            </a:r>
          </a:p>
          <a:p>
            <a:r>
              <a:rPr lang="ru-RU" dirty="0"/>
              <a:t>16.    Что такое ценовая эластичность спроса? Как она определяется?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5494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3330</Words>
  <Application>Microsoft Office PowerPoint</Application>
  <PresentationFormat>Custom</PresentationFormat>
  <Paragraphs>595</Paragraphs>
  <Slides>98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99" baseType="lpstr">
      <vt:lpstr>Тема Office</vt:lpstr>
      <vt:lpstr>ЦЕНООБРАЗОВАНИЕ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ЦЕНООБРАЗОВАНИЕ </dc:title>
  <dc:creator>PALAR</dc:creator>
  <cp:lastModifiedBy>Windows User</cp:lastModifiedBy>
  <cp:revision>49</cp:revision>
  <dcterms:created xsi:type="dcterms:W3CDTF">2015-02-03T19:26:41Z</dcterms:created>
  <dcterms:modified xsi:type="dcterms:W3CDTF">2017-06-11T04:00:11Z</dcterms:modified>
</cp:coreProperties>
</file>